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tags/tag50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9"/>
  </p:notesMasterIdLst>
  <p:sldIdLst>
    <p:sldId id="300" r:id="rId2"/>
    <p:sldId id="299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9" r:id="rId13"/>
    <p:sldId id="270" r:id="rId14"/>
    <p:sldId id="266" r:id="rId15"/>
    <p:sldId id="271" r:id="rId16"/>
    <p:sldId id="267" r:id="rId17"/>
    <p:sldId id="272" r:id="rId18"/>
    <p:sldId id="268" r:id="rId19"/>
    <p:sldId id="273" r:id="rId20"/>
    <p:sldId id="277" r:id="rId21"/>
    <p:sldId id="278" r:id="rId22"/>
    <p:sldId id="276" r:id="rId23"/>
    <p:sldId id="279" r:id="rId24"/>
    <p:sldId id="275" r:id="rId25"/>
    <p:sldId id="280" r:id="rId26"/>
    <p:sldId id="274" r:id="rId27"/>
    <p:sldId id="281" r:id="rId28"/>
    <p:sldId id="282" r:id="rId29"/>
    <p:sldId id="286" r:id="rId30"/>
    <p:sldId id="284" r:id="rId31"/>
    <p:sldId id="287" r:id="rId32"/>
    <p:sldId id="285" r:id="rId33"/>
    <p:sldId id="288" r:id="rId34"/>
    <p:sldId id="283" r:id="rId35"/>
    <p:sldId id="289" r:id="rId36"/>
    <p:sldId id="291" r:id="rId37"/>
    <p:sldId id="294" r:id="rId38"/>
    <p:sldId id="292" r:id="rId39"/>
    <p:sldId id="293" r:id="rId40"/>
    <p:sldId id="295" r:id="rId41"/>
    <p:sldId id="296" r:id="rId42"/>
    <p:sldId id="290" r:id="rId43"/>
    <p:sldId id="297" r:id="rId44"/>
    <p:sldId id="303" r:id="rId45"/>
    <p:sldId id="301" r:id="rId46"/>
    <p:sldId id="302" r:id="rId47"/>
    <p:sldId id="304" r:id="rId48"/>
  </p:sldIdLst>
  <p:sldSz cx="12192000" cy="6858000"/>
  <p:notesSz cx="6858000" cy="9144000"/>
  <p:custDataLst>
    <p:tags r:id="rId5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6259" autoAdjust="0"/>
  </p:normalViewPr>
  <p:slideViewPr>
    <p:cSldViewPr snapToGrid="0">
      <p:cViewPr varScale="1">
        <p:scale>
          <a:sx n="110" d="100"/>
          <a:sy n="110" d="100"/>
        </p:scale>
        <p:origin x="45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24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6" Type="http://schemas.openxmlformats.org/officeDocument/2006/relationships/image" Target="../media/image22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18" Type="http://schemas.openxmlformats.org/officeDocument/2006/relationships/slide" Target="slide39.xml"/><Relationship Id="rId3" Type="http://schemas.openxmlformats.org/officeDocument/2006/relationships/notesSlide" Target="../notesSlides/notesSlide3.xml"/><Relationship Id="rId21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30.xml"/><Relationship Id="rId17" Type="http://schemas.openxmlformats.org/officeDocument/2006/relationships/slide" Target="slide32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24.xml"/><Relationship Id="rId20" Type="http://schemas.openxmlformats.org/officeDocument/2006/relationships/slide" Target="slide18.xml"/><Relationship Id="rId1" Type="http://schemas.openxmlformats.org/officeDocument/2006/relationships/tags" Target="../tags/tag6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24" Type="http://schemas.openxmlformats.org/officeDocument/2006/relationships/slide" Target="slide42.xml"/><Relationship Id="rId5" Type="http://schemas.openxmlformats.org/officeDocument/2006/relationships/slide" Target="slide12.xml"/><Relationship Id="rId15" Type="http://schemas.openxmlformats.org/officeDocument/2006/relationships/slide" Target="slide16.xml"/><Relationship Id="rId23" Type="http://schemas.openxmlformats.org/officeDocument/2006/relationships/slide" Target="slide43.xml"/><Relationship Id="rId10" Type="http://schemas.openxmlformats.org/officeDocument/2006/relationships/slide" Target="slide14.xml"/><Relationship Id="rId19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slide" Target="slide8.xml"/><Relationship Id="rId22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6" Type="http://schemas.openxmlformats.org/officeDocument/2006/relationships/image" Target="../media/image24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6" Type="http://schemas.openxmlformats.org/officeDocument/2006/relationships/image" Target="../media/image25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0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4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slide" Target="slide5.xml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6" Type="http://schemas.openxmlformats.org/officeDocument/2006/relationships/image" Target="../media/image29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i02.fotocdn.net/s111/6c94cb50ce870d8a/public_pin_l/2497569515.jpg" TargetMode="External"/><Relationship Id="rId13" Type="http://schemas.openxmlformats.org/officeDocument/2006/relationships/hyperlink" Target="https://www.feathers4hair.co.uk/wp-content/uploads/2017/05/Pay-Your-Age-Post-Banner.png" TargetMode="External"/><Relationship Id="rId3" Type="http://schemas.openxmlformats.org/officeDocument/2006/relationships/notesSlide" Target="../notesSlides/notesSlide45.xml"/><Relationship Id="rId7" Type="http://schemas.openxmlformats.org/officeDocument/2006/relationships/hyperlink" Target="https://img.rg.ru/pril/article/134/48/71/maxresdefault1.jpg" TargetMode="External"/><Relationship Id="rId12" Type="http://schemas.openxmlformats.org/officeDocument/2006/relationships/hyperlink" Target="https://ak2.picdn.net/shutterstock/videos/24054742/thumb/1.jpg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6" Type="http://schemas.openxmlformats.org/officeDocument/2006/relationships/hyperlink" Target="https://www.yandex.ru/turbo?text=http://allforchildren.ru/kidfun/riddles_economics.php&amp;d=1" TargetMode="External"/><Relationship Id="rId11" Type="http://schemas.openxmlformats.org/officeDocument/2006/relationships/hyperlink" Target="https://yaizakon.com.ua/wp-content/uploads/2019/01/1460019116168764008.jpg" TargetMode="External"/><Relationship Id="rId5" Type="http://schemas.openxmlformats.org/officeDocument/2006/relationships/hyperlink" Target="https://www.folklora.ru/2016/04/poslovicy-pogovorki-dengi.html" TargetMode="External"/><Relationship Id="rId10" Type="http://schemas.openxmlformats.org/officeDocument/2006/relationships/hyperlink" Target="https://static8.depositphotos.com/1001496/857/i/950/depositphotos_8571528-stock-photo-coins-and-banknotes.jpg" TargetMode="External"/><Relationship Id="rId4" Type="http://schemas.openxmlformats.org/officeDocument/2006/relationships/hyperlink" Target="http://www.treningmozga.com/tasks/taskssoob0025.html" TargetMode="External"/><Relationship Id="rId9" Type="http://schemas.openxmlformats.org/officeDocument/2006/relationships/hyperlink" Target="http://mywishlist.ru/pic/i/wish/orig/006/042/420.jpeg" TargetMode="External"/><Relationship Id="rId14" Type="http://schemas.openxmlformats.org/officeDocument/2006/relationships/hyperlink" Target="http://www.myfactor.ru/image/cache/catalog/1040101/20588-2-800x800.jpg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vipidei.com/wp-content/uploads/2016/09/biznes-na-ustanovke-dverej-1.jpg" TargetMode="External"/><Relationship Id="rId13" Type="http://schemas.openxmlformats.org/officeDocument/2006/relationships/hyperlink" Target="https://www.nastroy.net/pic/images/201910/924791-1570293693.jpg" TargetMode="External"/><Relationship Id="rId3" Type="http://schemas.openxmlformats.org/officeDocument/2006/relationships/notesSlide" Target="../notesSlides/notesSlide46.xml"/><Relationship Id="rId7" Type="http://schemas.openxmlformats.org/officeDocument/2006/relationships/hyperlink" Target="https://forexdengi.com/attachment.php?attachmentid=1970576&amp;stc=1&amp;d=1527973718" TargetMode="External"/><Relationship Id="rId12" Type="http://schemas.openxmlformats.org/officeDocument/2006/relationships/hyperlink" Target="https://deminv.ru/images/thumbnails/images/sveta2/21-01-3314637-fill-789x789.jpg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6" Type="http://schemas.openxmlformats.org/officeDocument/2006/relationships/hyperlink" Target="https://news.vitebsk.cc/wp-content/uploads/2019/04/piggy-bank-coins-and-calculator.jpg" TargetMode="External"/><Relationship Id="rId11" Type="http://schemas.openxmlformats.org/officeDocument/2006/relationships/hyperlink" Target="https://shkolazhizni.ru/img/content/i205/205585_intext.jpg" TargetMode="External"/><Relationship Id="rId5" Type="http://schemas.openxmlformats.org/officeDocument/2006/relationships/hyperlink" Target="https://storge.pic2.me/upload/583/5a68f02acb4a2.jpg" TargetMode="External"/><Relationship Id="rId10" Type="http://schemas.openxmlformats.org/officeDocument/2006/relationships/hyperlink" Target="https://photocentra.ru/images/main28/288720_main.jpg" TargetMode="External"/><Relationship Id="rId4" Type="http://schemas.openxmlformats.org/officeDocument/2006/relationships/hyperlink" Target="https://rg.ru/img/content/160/30/37/1p_par_d_850.jpg" TargetMode="External"/><Relationship Id="rId9" Type="http://schemas.openxmlformats.org/officeDocument/2006/relationships/hyperlink" Target="https://avatars.mds.yandex.net/get-zen_doc/174930/pub_5b44c46f239e2600a81f50e7_5b44c478a2e4e400a92223c0/scale_1200" TargetMode="External"/><Relationship Id="rId14" Type="http://schemas.openxmlformats.org/officeDocument/2006/relationships/hyperlink" Target="https://www.kolos-74.ru/media/k2/items/cache/fd276238890ff4fd4fd30b85b5b67400_XL.jpg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kugifs.com/en/images/cheerleading-pom-pons_2111.gif" TargetMode="External"/><Relationship Id="rId3" Type="http://schemas.openxmlformats.org/officeDocument/2006/relationships/notesSlide" Target="../notesSlides/notesSlide47.xml"/><Relationship Id="rId7" Type="http://schemas.openxmlformats.org/officeDocument/2006/relationships/hyperlink" Target="https://ne-kurim.ru/forum/attachments/victory-gif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6" Type="http://schemas.openxmlformats.org/officeDocument/2006/relationships/hyperlink" Target="https://im0-tub-ru.yandex.net/i?id=a30936570f1f32de2bb2cdd560466e1e&amp;n=13" TargetMode="External"/><Relationship Id="rId5" Type="http://schemas.openxmlformats.org/officeDocument/2006/relationships/hyperlink" Target="http://www.b17.ru/foto/article/96626.jpg" TargetMode="External"/><Relationship Id="rId4" Type="http://schemas.openxmlformats.org/officeDocument/2006/relationships/hyperlink" Target="https://cache3.youla.io/files/images/780_780/5a/f2/5af2cfe8f2350223d26e3016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356137"/>
            <a:ext cx="10515600" cy="18188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финансовой грамотности</a:t>
            </a:r>
            <a:br>
              <a:rPr lang="ru-R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«Азы экономики»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5C3A8C-999F-44EE-975C-0C4852BD3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0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608" y="144159"/>
            <a:ext cx="3066896" cy="30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488" y="478709"/>
            <a:ext cx="76870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стройке работали 3 рабочих. У одного было две булки, у второго одна булка. К ним подошел третий рабочий и попросил с ним поделиться. Ему дали одну булку, таким образом, каждый рабочий съел по булке.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Третий рабочий за булку отдал другим 6 рублей.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Рабочие разделили деньги так: тот у которого было 2 булки взял себе 4 рубля, а второй взял 2 рубля.</a:t>
            </a:r>
          </a:p>
          <a:p>
            <a:pPr algn="ctr"/>
            <a:endParaRPr lang="ru-RU" sz="24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Вопрос: правильно ли рабочие разделили деньги? </a:t>
            </a: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4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9783" y="205792"/>
            <a:ext cx="3801964" cy="24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Конечно нет. Второй рабочий сразу имел 1 булку и съел 1 булку, поэтому ему деньги не полагаются. Все деньги должен забрать первый рабочий.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3325" y="118708"/>
            <a:ext cx="3801964" cy="24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6188" y="100617"/>
            <a:ext cx="3600527" cy="36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7612" y="658368"/>
            <a:ext cx="6096000" cy="4539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Мама получает 100 монет за каждый проработанный день. Что бы вы посоветовали маме: не пойти  день на работу, остаться дома и отвести  двоих детей в парикмахерскую или дать им денег на стрижку, которая стоит 40 монет?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658" y="163682"/>
            <a:ext cx="4390164" cy="293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7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40х2=80 (монет)</a:t>
            </a:r>
            <a:br>
              <a:rPr lang="ru-RU" sz="27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7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80 меньше 100 </a:t>
            </a:r>
            <a:br>
              <a:rPr lang="ru-RU" sz="27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7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7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Дать  детям денег на стрижку и пойти на работу.</a:t>
            </a:r>
            <a:endParaRPr lang="ru-RU" sz="27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3998" y="163683"/>
            <a:ext cx="4032823" cy="269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301" y="2551704"/>
            <a:ext cx="4443579" cy="444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662" y="625635"/>
            <a:ext cx="7195930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Подарочный набор украшений в  Индии стоит 160 рупий,  в Италии такой же набор  стоит 2 евро.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какой стране можно купить набор украшений дешевле?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рубля - 1евро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2рубля - 2 рупии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5304" y="2612493"/>
            <a:ext cx="4571226" cy="363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Набор   в Италии  стоит дешевле  (144 рубля)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6952" y="174093"/>
            <a:ext cx="3269577" cy="25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786" y="434437"/>
            <a:ext cx="3153981" cy="31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46093" y="5646919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453" y="1653334"/>
            <a:ext cx="6345187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Пачка бумаги в магазине  около   банка  стоит  140 рублей, а  на складе, до которого надо ехать на  автобусе  - 90 руб.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Где выгоднее совершить покупку, если билет на автобус  стоит  15 рублей?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039" y="476672"/>
            <a:ext cx="4489174" cy="257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31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15+15+90=120 (руб)  Дешевле  купить на складе</a:t>
            </a:r>
            <a:br>
              <a:rPr lang="ru-RU" sz="3100" b="1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100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629" y="157358"/>
            <a:ext cx="3823184" cy="219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968" y="393779"/>
            <a:ext cx="4046987" cy="40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061" y="660516"/>
            <a:ext cx="6096000" cy="39039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банке вклад в 200 у.е через год превратился в 284 у.е,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во втором банке – вклад в 300 у.е. превратился в 390 у.е. 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Найдите, чему равна прибыль на сто  у.е. в год в каждом банке. В каком банке выгоднее хранить деньги?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8061" y="437322"/>
            <a:ext cx="5187634" cy="33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727657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(284-200):2 =42 у.е.</a:t>
            </a:r>
            <a:br>
              <a:rPr lang="ru-RU" sz="2400" cap="none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(390-300):3=30 у.е. </a:t>
            </a:r>
            <a:br>
              <a:rPr lang="ru-RU" sz="2400" cap="none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400" cap="none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prstClr val="white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Выгоднее хранить в 1 банке</a:t>
            </a:r>
            <a:br>
              <a:rPr lang="ru-RU" sz="2400" b="1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400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057" y="103494"/>
            <a:ext cx="4357638" cy="27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0743" y="5631549"/>
            <a:ext cx="8708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по финансовой грамотности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«Азы экономики»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70743" y="769257"/>
            <a:ext cx="2090058" cy="1930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9" y="769257"/>
            <a:ext cx="2090058" cy="1930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2459" y="769257"/>
            <a:ext cx="2090058" cy="1930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6063" y="769257"/>
            <a:ext cx="2090058" cy="1930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828800" y="2917372"/>
            <a:ext cx="8505378" cy="1930400"/>
            <a:chOff x="1828800" y="2917372"/>
            <a:chExt cx="8505378" cy="19304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828800" y="2917372"/>
              <a:ext cx="2090058" cy="1930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976916" y="2917372"/>
              <a:ext cx="2090058" cy="1930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110516" y="2917372"/>
              <a:ext cx="2090058" cy="1930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244120" y="2917372"/>
              <a:ext cx="2090058" cy="19304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53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6" grpId="1"/>
      <p:bldP spid="7" grpId="2"/>
      <p:bldP spid="8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0069" y="511384"/>
            <a:ext cx="4495429" cy="44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75947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948" y="526775"/>
            <a:ext cx="6096000" cy="44579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Для приготовления пиццы необходимо: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Мука-1кг (1 евро)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Сыр-0,5 кг (3 евро)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Помидоры -1 кг (2 евро)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Вопрос: какая сумма будет потрачена в российских рублях на закупку ингредиентов  </a:t>
            </a:r>
            <a:r>
              <a:rPr lang="en-US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для пиццы?</a:t>
            </a: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400" b="1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 евро= 72 руб.</a:t>
            </a:r>
            <a:endParaRPr lang="ru-RU" sz="24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3591" y="526775"/>
            <a:ext cx="4575131" cy="37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432 рубля 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1594" y="134889"/>
            <a:ext cx="3371056" cy="27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6814" y="100617"/>
            <a:ext cx="3411839" cy="34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75121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675" y="703340"/>
            <a:ext cx="96139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Сережи и Маши состоит из 4 человек: мама, папа, 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 Маша. Папа получает 200 у.е.., мама – 150 у.е.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доходов в семье нет.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живет в двухкомнатной квартире.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коммунальные платежи семья тратит 30у.е., 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на транспорте обходятся 35у.е. в месяц, 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 семья тратит 20 у.е.За оплату мобильных телефонов и интернет уходит 20 у.е.., на развлечение семья тратит 5 у.е., на одежду 20 у.е. На непредвиденные расходы семья оставляет 2 у.е.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свободных денег остается в семье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отложенные расходы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(отпуск, покупка крупной вещи и т.д.)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3009" y="112968"/>
            <a:ext cx="4351930" cy="28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200+150 – (30+35+20+20+5+20+2)=218 руб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548" y="57062"/>
            <a:ext cx="4112106" cy="26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074" y="424907"/>
            <a:ext cx="3755200" cy="37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43" y="120018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на поезде стоит 2200р. Чтобы проехать это расстояние на автомобиле, надо израсходовать 57л бензина. </a:t>
            </a:r>
            <a:endParaRPr lang="en-US" sz="24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бензина 50 р. за литр.</a:t>
            </a:r>
          </a:p>
          <a:p>
            <a:pPr algn="ctr"/>
            <a:endParaRPr lang="ru-RU" sz="24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вид транспорта выберет папа, если он поедет один? </a:t>
            </a:r>
          </a:p>
          <a:p>
            <a:pPr algn="ctr"/>
            <a:endParaRPr lang="ru-RU" sz="24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 ли он своё решение, если с ним поедут мама и сын?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017" y="477079"/>
            <a:ext cx="4968554" cy="30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85278" y="1123122"/>
            <a:ext cx="10759642" cy="3376215"/>
          </a:xfrm>
        </p:spPr>
        <p:txBody>
          <a:bodyPr>
            <a:normAutofit/>
          </a:bodyPr>
          <a:lstStyle/>
          <a:p>
            <a:pPr algn="ctr"/>
            <a:br>
              <a:rPr lang="ru-RU" sz="1500" b="1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5239" y="139825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2200 руб. – затраты папы на поезде</a:t>
            </a:r>
          </a:p>
          <a:p>
            <a:pPr algn="ctr"/>
            <a:b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57 х 50 = 2850 руб. – затраты папы на поездку на автомобиле для всей семьи</a:t>
            </a:r>
            <a:b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2200 х 3 = 6600 руб. – затраты семьи  на поездку на поезде</a:t>
            </a:r>
          </a:p>
          <a:p>
            <a:pPr algn="ctr"/>
            <a:b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Папа один поедет на поезде, а если семьей, то дешевле на машине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132" y="143250"/>
            <a:ext cx="4968554" cy="304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964" y="129645"/>
            <a:ext cx="3745669" cy="37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119" y="487565"/>
            <a:ext cx="6524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Дверь подъезда многоэтажного дома вследствие ребячьих шалостей пришла  в негодность. Родителям этих детей пришлось купить новую дверь, за которую они заплатили 8000 рублей, а за ее установку – еще 1000 рублей. Сколько всего денег заплатили родители и какую сумму внесла каждая семья, если в установке новой двери участвовали 9 семей?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923" y="195435"/>
            <a:ext cx="48734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666282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8000+1000) : 9=1000 рублей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578" y="195435"/>
            <a:ext cx="3980800" cy="248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0834" y="289299"/>
            <a:ext cx="4195010" cy="41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652" y="200259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партнёров не мучили споры,</a:t>
            </a:r>
            <a:br>
              <a:rPr lang="ru-RU" sz="32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юристы для них …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2130" y="278296"/>
            <a:ext cx="5085375" cy="356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Договоры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5341" y="147670"/>
            <a:ext cx="3719877" cy="26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История</a:t>
                      </a: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/>
                        <a:t>Философия</a:t>
                      </a:r>
                    </a:p>
                    <a:p>
                      <a:pPr algn="ctr"/>
                      <a:endParaRPr lang="ru-RU" sz="2400" b="1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/>
                        <a:t>Экономика</a:t>
                      </a:r>
                    </a:p>
                    <a:p>
                      <a:pPr algn="ctr"/>
                      <a:endParaRPr lang="ru-RU" sz="2400" b="1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/>
                        <a:t>Психология</a:t>
                      </a:r>
                    </a:p>
                    <a:p>
                      <a:pPr algn="ctr"/>
                      <a:endParaRPr lang="ru-RU" sz="2400" b="1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/>
                        <a:t>Иностранный язык</a:t>
                      </a:r>
                    </a:p>
                    <a:p>
                      <a:pPr algn="ctr"/>
                      <a:endParaRPr lang="ru-RU" sz="2400" b="1"/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u="sng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6959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5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Деньги</a:t>
                      </a:r>
                      <a:r>
                        <a:rPr lang="ru-RU" sz="2500" b="0" cap="none" spc="0" baseline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 любят счет</a:t>
                      </a:r>
                      <a:endParaRPr lang="ru-RU" sz="25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5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200</a:t>
                      </a:r>
                      <a:endParaRPr lang="ru-RU" sz="3500" u="none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400</a:t>
                      </a:r>
                      <a:endParaRPr lang="ru-RU" sz="350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600</a:t>
                      </a:r>
                      <a:endParaRPr lang="ru-RU" sz="350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800</a:t>
                      </a:r>
                      <a:endParaRPr lang="ru-RU" sz="350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Выбор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200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400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600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800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Семейный</a:t>
                      </a:r>
                      <a:r>
                        <a:rPr lang="ru-RU" sz="2500" b="0" cap="none" spc="0" baseline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25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200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400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600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800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Загадки</a:t>
                      </a:r>
                      <a:r>
                        <a:rPr lang="ru-RU" sz="2500" b="0" cap="none" spc="0" baseline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25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200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400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600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800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</a:rPr>
                        <a:t>Пословицы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400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600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ea typeface="Open Sans" panose="020B0606030504020204" pitchFamily="34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800</a:t>
                      </a:r>
                      <a:endParaRPr lang="ru-RU" sz="3500" b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ea typeface="Open Sans" panose="020B0606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8198" y="158673"/>
            <a:ext cx="3760184" cy="37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9" name="Rectangle 8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5043" y="31157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рубль берегла, суетилась, стерегла. А теперь, поди, устала, рукой махнула и пропала.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7475" y="189610"/>
            <a:ext cx="5244547" cy="313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Копейка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548" y="189611"/>
            <a:ext cx="4028474" cy="24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488" y="477981"/>
            <a:ext cx="4195010" cy="41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5348" y="24556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банк попросим мы,</a:t>
            </a: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Денег нам он даст взаймы.</a:t>
            </a: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Ну а в древности, веками,</a:t>
            </a:r>
          </a:p>
          <a:p>
            <a:pPr algn="ctr"/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Кто ссужал людей деньгами?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895" y="390895"/>
            <a:ext cx="4106931" cy="36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Ростовщик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0686" y="187696"/>
            <a:ext cx="3452683" cy="305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5836" y="308189"/>
            <a:ext cx="3929975" cy="39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80571" y="361082"/>
            <a:ext cx="6096000" cy="44579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теперь настолько крут -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 есть и там, и тут!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свои активы,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продумай перспективы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по-крупному вложись,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Обеспечь семейству жизнь.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 амбиции.</a:t>
            </a:r>
            <a:b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Супер-вклады. . . 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7695" y="332416"/>
            <a:ext cx="5045142" cy="322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4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Инвестиции </a:t>
            </a:r>
            <a:endParaRPr lang="ru-RU" sz="24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2114" y="100554"/>
            <a:ext cx="3932322" cy="25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796" y="678345"/>
            <a:ext cx="3893047" cy="389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9" name="Rectangle 8">
              <a:hlinkClick r:id="rId8" action="ppaction://hlinksldjump"/>
            </p:cNvPr>
            <p:cNvSpPr/>
            <p:nvPr/>
          </p:nvSpPr>
          <p:spPr>
            <a:xfrm>
              <a:off x="5175121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777906" y="1081867"/>
            <a:ext cx="727800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Продолжи пословицу</a:t>
            </a:r>
          </a:p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Бережливость –</a:t>
            </a:r>
          </a:p>
          <a:p>
            <a:pPr algn="ctr"/>
            <a:endParaRPr lang="ru-RU" sz="28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896" y="736402"/>
            <a:ext cx="4218446" cy="31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Бережливость - это те же деньги.</a:t>
            </a:r>
            <a:endParaRPr lang="ru-RU" sz="2800" cap="none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85" y="141316"/>
            <a:ext cx="3644714" cy="27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8758" y="144159"/>
            <a:ext cx="3342667" cy="33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8" action="ppaction://hlinksldjump"/>
          </p:cNvPr>
          <p:cNvSpPr/>
          <p:nvPr/>
        </p:nvSpPr>
        <p:spPr>
          <a:xfrm>
            <a:off x="5160607" y="5661433"/>
            <a:ext cx="1843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Узнать 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1099" y="2374254"/>
            <a:ext cx="51255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</a:t>
            </a:r>
          </a:p>
          <a:p>
            <a:pPr algn="ctr"/>
            <a:endParaRPr lang="ru-RU" sz="320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грязна, да денежка…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275" y="172741"/>
            <a:ext cx="4344449" cy="27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823" y="115130"/>
            <a:ext cx="4645553" cy="46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87017" y="2378691"/>
            <a:ext cx="7098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пословицу</a:t>
            </a:r>
          </a:p>
          <a:p>
            <a:pPr algn="ctr"/>
            <a:r>
              <a:rPr lang="ru-RU" sz="32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Слову - вера, хлебу - мера, деньгам - …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9928" y="116468"/>
            <a:ext cx="3869410" cy="38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960" y="107497"/>
            <a:ext cx="3245302" cy="32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8" name="Picture 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4" name="Rectangle 3">
              <a:hlinkClick r:id="rId7" action="ppaction://hlinksldjump"/>
            </p:cNvPr>
            <p:cNvSpPr/>
            <p:nvPr/>
          </p:nvSpPr>
          <p:spPr>
            <a:xfrm>
              <a:off x="5160607" y="5646919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0889" y="1974071"/>
            <a:ext cx="88829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Двое ребят решили посетить парк развлечений . </a:t>
            </a:r>
          </a:p>
          <a:p>
            <a:pPr algn="ctr"/>
            <a:endParaRPr lang="ru-RU" sz="28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Детский билет стоит 10 условных монет.</a:t>
            </a:r>
          </a:p>
          <a:p>
            <a:pPr algn="ctr"/>
            <a:endParaRPr lang="ru-RU" sz="28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Хватит ли им 1000 рублей, чтобы обоим его посетить?</a:t>
            </a:r>
          </a:p>
          <a:p>
            <a:pPr algn="ctr"/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 условная монета-70 рублей</a:t>
            </a:r>
            <a:r>
              <a:rPr lang="en-US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endParaRPr lang="ru-RU" sz="28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018" y="124842"/>
            <a:ext cx="3597966" cy="26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114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Работа грязна, да денежка бела.</a:t>
            </a:r>
            <a:endParaRPr lang="ru-RU" sz="28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6057" y="172741"/>
            <a:ext cx="3826667" cy="244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Слову - вера, хлебу - мера, деньгам - счет. </a:t>
            </a:r>
            <a:endParaRPr lang="ru-RU" sz="25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5234" y="116468"/>
            <a:ext cx="3004103" cy="30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6880" y="129645"/>
            <a:ext cx="4518324" cy="45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75121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580571" y="1581216"/>
            <a:ext cx="65074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Продолжи пословицу</a:t>
            </a:r>
          </a:p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Умный человек - хозяин деньгам, а скупой - …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472" y="124831"/>
            <a:ext cx="3795273" cy="379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Умный человек - хозяин деньгам, а скупой - слуга.</a:t>
            </a:r>
            <a:endParaRPr lang="ru-RU" sz="25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5944" y="124831"/>
            <a:ext cx="2902802" cy="290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08" y="1656408"/>
            <a:ext cx="2735036" cy="3227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03" y="4884043"/>
            <a:ext cx="9109981" cy="1619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6425" y="521288"/>
            <a:ext cx="9705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ПОБЕДИТЕЛЕЙ!!!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436" y="2873232"/>
            <a:ext cx="3848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5120" y="2848530"/>
            <a:ext cx="3848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ИГРУ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5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2525"/>
            <a:ext cx="10515600" cy="1819275"/>
          </a:xfrm>
        </p:spPr>
        <p:txBody>
          <a:bodyPr>
            <a:norm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840" y="115483"/>
            <a:ext cx="112021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ссылки на страницы материала в интернете.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 на сообразительность, задачи на смекалку: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http://www.treningmozga.com/tasks/taskssoob0025.html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поговорки: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https://www.folklora.ru/2016/04/poslovicy-pogovorki-dengi.html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загадки:</a:t>
            </a:r>
            <a:b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https://www.yandex.ru/turbo?text=http%3A%2F%2Fallforchildren.ru%2Fkidfun%2Friddles_economics.php&amp;d=1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ссылки на использование изображения.</a:t>
            </a: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логотипа  «Своя игра»: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https://img.rg.ru/pril/article/134/48/71/maxresdefault1.jpg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кошелька: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https://i02.fotocdn.net/s111/6c94cb50ce870d8a/public_pin_l/2497569515.jpg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дорогого индийского набора украшений: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http://mywishlist.ru/pic/i/wish/orig/006/042/420.jpeg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денег: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https://static8.depositphotos.com/1001496/857/i/950/depositphotos_8571528-stock-photo-coins-and-banknotes.jpg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автобуса: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https://yaizakon.com.ua/wp-content/uploads/2019/01/1460019116168764008.jpg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рабочих на стройке: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https://ak2.picdn.net/shutterstock/videos/24054742/thumb/1.jpg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ребенка в парикмахерской: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https://www.feathers4hair.co.uk/wp-content/uploads/2017/05/Pay-Your-Age-Post-Banner.png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бумаги  офисной:</a:t>
            </a: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http://www.myfactor.ru/image/cache/catalog/1040101/20588-2-800x800.jpg</a:t>
            </a:r>
            <a:endParaRPr 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0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2181" y="795758"/>
            <a:ext cx="12062791" cy="6221896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денег: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https://rg.ru/img/content/160/30/37/1p_par_d_850.jpg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продуктов для изготовления пиццы: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https://storge.pic2.me/upload/583/5a68f02acb4a2.jpg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копилки: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https://news.vitebsk.cc/wp-content/uploads/2019/04/piggy-bank-coins-and-calculator.jpg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машины и поезда: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https://forexdengi.com/attachment.php?attachmentid=1970576&amp;stc=1&amp;d=1527973718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 двери: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https://vipidei.com/wp-content/uploads/2016/09/biznes-na-ustanovke-dverej-1.jpg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договора: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https://avatars.mds.yandex.net/get-zen_doc/174930/pub_5b44c46f239e2600a81f50e7_5b44c478a2e4e400a92223c0/scale_1200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копейки: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https://photocentra.ru/images/main28/288720_main.jpg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 ростовщика: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https://shkolazhizni.ru/img/content/i205/205585_intext.jpg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инвестиции: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https://deminv.ru/images/thumbnails/images/sveta2/21-01-3314637-fill-789x789.jpg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экономии в бюджете: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https://www.nastroy.net/pic/images/201910/924791-1570293693.jpg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работающих на поле: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https://www.kolos-74.ru/media/k2/items/cache/fd276238890ff4fd4fd30b85b5b67400_XL.jpg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</a:b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</a:b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</a:br>
            <a:br>
              <a:rPr lang="ru-RU" sz="1400">
                <a:solidFill>
                  <a:schemeClr val="bg1"/>
                </a:solidFill>
                <a:hlinkClick r:id="rId14"/>
              </a:rPr>
            </a:br>
            <a:br>
              <a:rPr lang="ru-RU" sz="1400">
                <a:solidFill>
                  <a:schemeClr val="bg1"/>
                </a:solidFill>
                <a:hlinkClick r:id="rId14"/>
              </a:rPr>
            </a:br>
            <a:br>
              <a:rPr lang="ru-RU" sz="1400">
                <a:solidFill>
                  <a:schemeClr val="bg1"/>
                </a:solidFill>
                <a:hlinkClick r:id="rId14"/>
              </a:rPr>
            </a:br>
            <a:br>
              <a:rPr lang="ru-RU" sz="1400">
                <a:solidFill>
                  <a:schemeClr val="bg1"/>
                </a:solidFill>
                <a:hlinkClick r:id="rId14"/>
              </a:rPr>
            </a:br>
            <a:br>
              <a:rPr lang="ru-RU" sz="1400">
                <a:solidFill>
                  <a:schemeClr val="bg1"/>
                </a:solidFill>
                <a:hlinkClick r:id="rId14"/>
              </a:rPr>
            </a:br>
            <a:endParaRPr lang="ru-RU" sz="14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83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209" y="188685"/>
            <a:ext cx="12062791" cy="5174339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машинки для счета денег: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https://cache3.youla.io/files/images/780_780/5a/f2/5af2cfe8f2350223d26e3016.jpg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«хозяина» денег: 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http://www.b17.ru/foto/article/96626.jpg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монет (анимация):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https://im0-tub-ru.yandex.net/i?id=a30936570f1f32de2bb2cdd560466e1e&amp;n=13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</a:b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поздравляем (монета и смайлы):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https://ne-kurim.ru/forum/attachments/victory-gif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http://www.orkugifs.com/en/images/cheerleading-pom-pons_2111.gif</a:t>
            </a: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b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br>
              <a:rPr lang="ru-RU" sz="1400">
                <a:solidFill>
                  <a:schemeClr val="bg1"/>
                </a:solidFill>
                <a:hlinkClick r:id="rId8"/>
              </a:rPr>
            </a:br>
            <a:br>
              <a:rPr lang="ru-RU" sz="1400">
                <a:solidFill>
                  <a:schemeClr val="bg1"/>
                </a:solidFill>
                <a:hlinkClick r:id="rId8"/>
              </a:rPr>
            </a:br>
            <a:br>
              <a:rPr lang="ru-RU" sz="1400">
                <a:solidFill>
                  <a:schemeClr val="bg1"/>
                </a:solidFill>
                <a:hlinkClick r:id="rId8"/>
              </a:rPr>
            </a:br>
            <a:br>
              <a:rPr lang="ru-RU" sz="1400">
                <a:solidFill>
                  <a:schemeClr val="bg1"/>
                </a:solidFill>
                <a:hlinkClick r:id="rId8"/>
              </a:rPr>
            </a:br>
            <a:br>
              <a:rPr lang="ru-RU" sz="1400">
                <a:solidFill>
                  <a:schemeClr val="bg1"/>
                </a:solidFill>
                <a:hlinkClick r:id="rId8"/>
              </a:rPr>
            </a:br>
            <a:endParaRPr lang="ru-RU" sz="14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3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622125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en-US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31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 – нет, не хватит. Один билет стоит -700 руб.</a:t>
            </a:r>
            <a:br>
              <a:rPr lang="en-US" sz="31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31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1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endParaRPr lang="ru-RU" sz="20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8018" y="124842"/>
            <a:ext cx="3597966" cy="26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8034" y="3477519"/>
            <a:ext cx="3133741" cy="31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набрать </a:t>
            </a:r>
            <a:r>
              <a:rPr lang="ru-RU" sz="2800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ровно 100 рублей 37-ю монетами? </a:t>
            </a:r>
            <a:br>
              <a:rPr lang="ru-RU" sz="2800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800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2800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Есть монеты номиналом 1 рубль и 10 рублей.</a:t>
            </a:r>
            <a:r>
              <a:rPr lang="en-US" sz="2800" b="1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br>
              <a:rPr lang="ru-RU" sz="2800" cap="none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800" cap="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836371" y="5499519"/>
            <a:ext cx="2352552" cy="806590"/>
            <a:chOff x="4836371" y="5499519"/>
            <a:chExt cx="2352552" cy="8065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9"/>
              <a:ext cx="2352552" cy="806590"/>
            </a:xfrm>
            <a:prstGeom prst="rect">
              <a:avLst/>
            </a:prstGeom>
          </p:spPr>
        </p:pic>
        <p:sp>
          <p:nvSpPr>
            <p:cNvPr id="9" name="Rectangle 8">
              <a:hlinkClick r:id="rId8" action="ppaction://hlinksldjump"/>
            </p:cNvPr>
            <p:cNvSpPr/>
            <p:nvPr/>
          </p:nvSpPr>
          <p:spPr>
            <a:xfrm>
              <a:off x="5146093" y="5646924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573" y="3524087"/>
            <a:ext cx="4193641" cy="256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  <a:hlinkClick r:id="rId4" action="ppaction://hlinksldjump"/>
              </a:rPr>
              <a:t>Вернуться к выбору тем→</a:t>
            </a:r>
            <a:endParaRPr lang="ru-RU" sz="2500" u="sng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br>
              <a:rPr lang="ru-RU" sz="28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en-US" sz="28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7 монет по 10 рублей и 30 монет по 1 рублю </a:t>
            </a:r>
            <a:r>
              <a:rPr lang="ru-RU" sz="280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u-RU" sz="2800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3987" y="287400"/>
            <a:ext cx="3799328" cy="23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Downloads\clock-hands-spinning-import-500-clr-3149 (1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4590" y="187701"/>
            <a:ext cx="4195010" cy="41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36371" y="5499514"/>
            <a:ext cx="2352552" cy="806590"/>
            <a:chOff x="4836371" y="5499514"/>
            <a:chExt cx="2352552" cy="8065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371" y="5499514"/>
              <a:ext cx="2352552" cy="806590"/>
            </a:xfrm>
            <a:prstGeom prst="rect">
              <a:avLst/>
            </a:prstGeom>
          </p:spPr>
        </p:pic>
        <p:sp>
          <p:nvSpPr>
            <p:cNvPr id="8" name="Rectangle 7">
              <a:hlinkClick r:id="rId8" action="ppaction://hlinksldjump"/>
            </p:cNvPr>
            <p:cNvSpPr/>
            <p:nvPr/>
          </p:nvSpPr>
          <p:spPr>
            <a:xfrm>
              <a:off x="5160607" y="5661433"/>
              <a:ext cx="1843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Узнать ответ</a:t>
              </a:r>
            </a:p>
          </p:txBody>
        </p:sp>
      </p:grp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0627" y="1546688"/>
            <a:ext cx="5277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Если ученик ездит в школу на автобусе, у него уходит времени на 10 минут меньше, чем когда он идет пешком. 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Проезд в автобусе стоит 5 рублей.</a:t>
            </a:r>
          </a:p>
          <a:p>
            <a:r>
              <a:rPr lang="ru-RU" sz="240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Во что обходится ему минута выигранного времени?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9230" y="246675"/>
            <a:ext cx="362752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voya_igra - Ope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577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187503" y="5719551"/>
            <a:ext cx="381604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461052"/>
            <a:ext cx="10759642" cy="1590261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Правильный ответ</a:t>
            </a:r>
            <a:br>
              <a:rPr lang="en-US" sz="3500" b="1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1500" b="1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696" y="2967335"/>
            <a:ext cx="6808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Время обладает денежной ценностью. 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Ясно, что если  за 10 минут приходится платить 5 рублей, а рубль равен 100 копейкам, то одна минута стоит 500:10=50 копеек.  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86" y="4156528"/>
            <a:ext cx="3185886" cy="238941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8149" y="213566"/>
            <a:ext cx="2717105" cy="255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  <p:tag name="ARTICULATE_SLIDE_THUMBNAIL_REFRESH" val="1"/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PATH" val="C:\Users\olga.kokoulina\Documents\СВОЯ ИГРА - Copy.pptx"/>
  <p:tag name="ISPRING_PRESENTATION_TITLE" val="СВОЯ ИГРА"/>
  <p:tag name="ISPRING_PROJECT_FOLDER_UPDATED" val="1"/>
  <p:tag name="ISPRING_RESOURCE_FOLDER" val="C:\Users\olga.kokoulina\Documents\СВОЯ ИГРА - Copy\"/>
  <p:tag name="ISPRING_RESOURCE_PATHS_HASH_PRESENTER" val="30a29568428e1fbe1e9622116143a56fc151e38"/>
  <p:tag name="ISPRING_SCREEN_RECS_UPDATED" val="C:\Users\olga.kokoulina\Documents\СВОЯ ИГРА - Copy"/>
  <p:tag name="ISPRING_UUID" val="{057A1C99-AAD4-4B36-81AC-138FA0944F7E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7996</TotalTime>
  <Words>2046</Words>
  <Application>Microsoft Office PowerPoint</Application>
  <PresentationFormat>Широкоэкранный</PresentationFormat>
  <Paragraphs>286</Paragraphs>
  <Slides>47</Slides>
  <Notes>47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Open Sans</vt:lpstr>
      <vt:lpstr>Times New Roman</vt:lpstr>
      <vt:lpstr>Тема Office</vt:lpstr>
      <vt:lpstr>Интерактивная игра по финансовой грамотности «Азы экономики» </vt:lpstr>
      <vt:lpstr>Презентация PowerPoint</vt:lpstr>
      <vt:lpstr>Презентация PowerPoint</vt:lpstr>
      <vt:lpstr>Презентация PowerPoint</vt:lpstr>
      <vt:lpstr>Правильный ответ  Правильный ответ – нет, не хватит. Один билет стоит -700 руб.   </vt:lpstr>
      <vt:lpstr>Как набрать ровно 100 рублей 37-ю монетами?   Есть монеты номиналом 1 рубль и 10 рублей.   </vt:lpstr>
      <vt:lpstr>Правильный ответ   7 монет по 10 рублей и 30 монет по 1 рублю . </vt:lpstr>
      <vt:lpstr>Презентация PowerPoint</vt:lpstr>
      <vt:lpstr>Правильный ответ  </vt:lpstr>
      <vt:lpstr>Презентация PowerPoint</vt:lpstr>
      <vt:lpstr>Правильный ответ  Конечно нет. Второй рабочий сразу имел 1 булку и съел 1 булку, поэтому ему деньги не полагаются. Все деньги должен забрать первый рабочий.</vt:lpstr>
      <vt:lpstr>Презентация PowerPoint</vt:lpstr>
      <vt:lpstr>Правильный ответ  40х2=80 (монет) 80 меньше 100   Дать  детям денег на стрижку и пойти на работу.</vt:lpstr>
      <vt:lpstr>Презентация PowerPoint</vt:lpstr>
      <vt:lpstr>Правильный ответ  Набор   в Италии  стоит дешевле  (144 рубля)</vt:lpstr>
      <vt:lpstr>Презентация PowerPoint</vt:lpstr>
      <vt:lpstr>Правильный ответ  15+15+90=120 (руб)  Дешевле  купить на складе </vt:lpstr>
      <vt:lpstr>Презентация PowerPoint</vt:lpstr>
      <vt:lpstr>Правильный ответ (284-200):2 =42 у.е. (390-300):3=30 у.е.   Выгоднее хранить в 1 банке </vt:lpstr>
      <vt:lpstr>Презентация PowerPoint</vt:lpstr>
      <vt:lpstr>Правильный ответ   432 рубля </vt:lpstr>
      <vt:lpstr>Презентация PowerPoint</vt:lpstr>
      <vt:lpstr>Правильный ответ  200+150 – (30+35+20+20+5+20+2)=218 руб</vt:lpstr>
      <vt:lpstr>Презентация PowerPoint</vt:lpstr>
      <vt:lpstr> </vt:lpstr>
      <vt:lpstr>Презентация PowerPoint</vt:lpstr>
      <vt:lpstr>Правильный ответ  ( 8000+1000) : 9=1000 рублей</vt:lpstr>
      <vt:lpstr>Презентация PowerPoint</vt:lpstr>
      <vt:lpstr>Правильный ответ  Договоры</vt:lpstr>
      <vt:lpstr>Презентация PowerPoint</vt:lpstr>
      <vt:lpstr>Правильный ответ  Копейка</vt:lpstr>
      <vt:lpstr>Презентация PowerPoint</vt:lpstr>
      <vt:lpstr>Правильный ответ  Ростовщик</vt:lpstr>
      <vt:lpstr>Презентация PowerPoint</vt:lpstr>
      <vt:lpstr>Правильный ответ  Инвестиции </vt:lpstr>
      <vt:lpstr>Презентация PowerPoint</vt:lpstr>
      <vt:lpstr>Правильный ответ  Бережливость - это те же деньги.</vt:lpstr>
      <vt:lpstr>Презентация PowerPoint</vt:lpstr>
      <vt:lpstr>Презентация PowerPoint</vt:lpstr>
      <vt:lpstr>Правильный ответ  Работа грязна, да денежка бела.</vt:lpstr>
      <vt:lpstr>Правильный ответ  Слову - вера, хлебу - мера, деньгам - счет. </vt:lpstr>
      <vt:lpstr>Презентация PowerPoint</vt:lpstr>
      <vt:lpstr>Правильный ответ  Умный человек - хозяин деньгам, а скупой - слуга.</vt:lpstr>
      <vt:lpstr>Презентация PowerPoint</vt:lpstr>
      <vt:lpstr> </vt:lpstr>
      <vt:lpstr>Изображение денег: https://rg.ru/img/content/160/30/37/1p_par_d_850.jpg Изображение продуктов для изготовления пиццы: https://storge.pic2.me/upload/583/5a68f02acb4a2.jpg Изображение копилки: https://news.vitebsk.cc/wp-content/uploads/2019/04/piggy-bank-coins-and-calculator.jpg Изображение машины и поезда:  https://forexdengi.com/attachment.php?attachmentid=1970576&amp;stc=1&amp;d=1527973718 изображение  двери:  https://vipidei.com/wp-content/uploads/2016/09/biznes-na-ustanovke-dverej-1.jpg Изображение договора: https://avatars.mds.yandex.net/get-zen_doc/174930/pub_5b44c46f239e2600a81f50e7_5b44c478a2e4e400a92223c0/scale_1200 Изображение копейки: https://photocentra.ru/images/main28/288720_main.jpg Изображение  ростовщика: https://shkolazhizni.ru/img/content/i205/205585_intext.jpg Изображение инвестиции: https://deminv.ru/images/thumbnails/images/sveta2/21-01-3314637-fill-789x789.jpg Изображение экономии в бюджете: https://www.nastroy.net/pic/images/201910/924791-1570293693.jpg Изображение работающих на поле: https://www.kolos-74.ru/media/k2/items/cache/fd276238890ff4fd4fd30b85b5b67400_XL.jpg        </vt:lpstr>
      <vt:lpstr>Изображение машинки для счета денег: https://cache3.youla.io/files/images/780_780/5a/f2/5af2cfe8f2350223d26e3016.jpg изображение «хозяина» денег:  http://www.b17.ru/foto/article/96626.jpg Изображение монет (анимация): https://im0-tub-ru.yandex.net/i?id=a30936570f1f32de2bb2cdd560466e1e&amp;n=13 Изображение поздравляем (монета и смайлы): https://ne-kurim.ru/forum/attachments/victory-gif. , http://www.orkugifs.com/en/images/cheerleading-pom-pons_2111.gif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IVAN</cp:lastModifiedBy>
  <cp:revision>252</cp:revision>
  <dcterms:created xsi:type="dcterms:W3CDTF">2017-04-04T07:27:35Z</dcterms:created>
  <dcterms:modified xsi:type="dcterms:W3CDTF">2024-02-15T18:01:45Z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