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8" r:id="rId4"/>
    <p:sldId id="258" r:id="rId5"/>
    <p:sldId id="263" r:id="rId6"/>
    <p:sldId id="279" r:id="rId7"/>
    <p:sldId id="280" r:id="rId8"/>
    <p:sldId id="281" r:id="rId9"/>
    <p:sldId id="28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ероника Лушникова" initials="" lastIdx="6" clrIdx="0"/>
  <p:cmAuthor id="1" name="Elena Anisimova" initials="" lastIdx="4" clrIdx="1"/>
  <p:cmAuthor id="2" name="ea@dabb.ru" initials="e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0B8C27-202C-41C0-A809-E557C33F3BE0}">
  <a:tblStyle styleId="{AA0B8C27-202C-41C0-A809-E557C33F3BE0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24" autoAdjust="0"/>
  </p:normalViewPr>
  <p:slideViewPr>
    <p:cSldViewPr snapToGrid="0">
      <p:cViewPr>
        <p:scale>
          <a:sx n="100" d="100"/>
          <a:sy n="100" d="100"/>
        </p:scale>
        <p:origin x="-51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228600" algn="l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457200" algn="l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85800" algn="l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914400" algn="l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143000" algn="l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371600" algn="l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600200" algn="l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828800" algn="l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50733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Сейчас вы в том возрасте, когда перед вами открывается большое количество возможностей. Впереди много целей: кто-то хочет поступить в престижный вуз, кто-то мечтает об успешной карьере, кто-то хочет обзавестись собственной квартирой или машиной.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Всё это достойные задачи, осталось понять, как достичь желаемого? Что на этом пути может помочь, а что помешать? 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Быть с деньгами на ты - не означает, что к ним можно относиться легкомысленно. Прямая аналогия с правилами дорожного движения и с обращением с огнем. 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u="sng" dirty="0" err="1"/>
              <a:t>Интерактивный</a:t>
            </a:r>
            <a:r>
              <a:rPr lang="en-US" u="sng" dirty="0"/>
              <a:t> </a:t>
            </a:r>
            <a:r>
              <a:rPr lang="en-US" u="sng" dirty="0" err="1"/>
              <a:t>вопрос</a:t>
            </a:r>
            <a:r>
              <a:rPr lang="en-US" i="1" dirty="0"/>
              <a:t>: </a:t>
            </a:r>
            <a:r>
              <a:rPr lang="en-US" dirty="0" err="1"/>
              <a:t>Итак</a:t>
            </a:r>
            <a:r>
              <a:rPr lang="en-US" dirty="0"/>
              <a:t>, </a:t>
            </a:r>
            <a:r>
              <a:rPr lang="en-US" dirty="0" err="1"/>
              <a:t>чему</a:t>
            </a:r>
            <a:r>
              <a:rPr lang="en-US" dirty="0"/>
              <a:t>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сегодня</a:t>
            </a:r>
            <a:r>
              <a:rPr lang="en-US" dirty="0"/>
              <a:t> </a:t>
            </a:r>
            <a:r>
              <a:rPr lang="en-US" dirty="0" err="1"/>
              <a:t>научитесь</a:t>
            </a:r>
            <a:r>
              <a:rPr lang="en-US" dirty="0"/>
              <a:t>? 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 err="1"/>
              <a:t>Далее</a:t>
            </a:r>
            <a:r>
              <a:rPr lang="en-US" dirty="0"/>
              <a:t> </a:t>
            </a:r>
            <a:r>
              <a:rPr lang="en-US" dirty="0" err="1"/>
              <a:t>перечисляем</a:t>
            </a:r>
            <a:r>
              <a:rPr lang="en-US" dirty="0"/>
              <a:t> </a:t>
            </a:r>
            <a:r>
              <a:rPr lang="en-US" dirty="0" err="1"/>
              <a:t>основные</a:t>
            </a:r>
            <a:r>
              <a:rPr lang="en-US" dirty="0"/>
              <a:t> </a:t>
            </a:r>
            <a:r>
              <a:rPr lang="en-US" dirty="0" err="1"/>
              <a:t>пункты</a:t>
            </a:r>
            <a:r>
              <a:rPr lang="en-US" dirty="0"/>
              <a:t> </a:t>
            </a:r>
            <a:r>
              <a:rPr lang="en-US" dirty="0" err="1"/>
              <a:t>слайда</a:t>
            </a:r>
            <a:r>
              <a:rPr lang="en-US" dirty="0"/>
              <a:t>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dirty="0"/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u="sng" dirty="0" err="1"/>
              <a:t>Переходный</a:t>
            </a:r>
            <a:r>
              <a:rPr lang="en-US" u="sng" dirty="0"/>
              <a:t> </a:t>
            </a:r>
            <a:r>
              <a:rPr lang="en-US" u="sng" dirty="0" err="1"/>
              <a:t>интерактивный</a:t>
            </a:r>
            <a:r>
              <a:rPr lang="en-US" u="sng" dirty="0"/>
              <a:t> </a:t>
            </a:r>
            <a:r>
              <a:rPr lang="en-US" u="sng" dirty="0" err="1"/>
              <a:t>вопрос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думаете</a:t>
            </a:r>
            <a:r>
              <a:rPr lang="en-US" dirty="0"/>
              <a:t>, </a:t>
            </a:r>
            <a:r>
              <a:rPr lang="en-US" dirty="0" err="1"/>
              <a:t>какие</a:t>
            </a:r>
            <a:r>
              <a:rPr lang="en-US" dirty="0"/>
              <a:t> </a:t>
            </a:r>
            <a:r>
              <a:rPr lang="en-US" dirty="0" err="1"/>
              <a:t>качества</a:t>
            </a:r>
            <a:r>
              <a:rPr lang="en-US" dirty="0"/>
              <a:t> </a:t>
            </a:r>
            <a:r>
              <a:rPr lang="en-US" dirty="0" err="1"/>
              <a:t>свойственны</a:t>
            </a:r>
            <a:r>
              <a:rPr lang="en-US" dirty="0"/>
              <a:t> </a:t>
            </a:r>
            <a:r>
              <a:rPr lang="en-US" dirty="0" err="1"/>
              <a:t>финансово</a:t>
            </a:r>
            <a:r>
              <a:rPr lang="en-US" dirty="0"/>
              <a:t> </a:t>
            </a:r>
            <a:r>
              <a:rPr lang="en-US" dirty="0" err="1"/>
              <a:t>грамотному</a:t>
            </a:r>
            <a:r>
              <a:rPr lang="en-US" dirty="0"/>
              <a:t> </a:t>
            </a:r>
            <a:r>
              <a:rPr lang="en-US" dirty="0" err="1"/>
              <a:t>человеку</a:t>
            </a:r>
            <a:r>
              <a:rPr lang="en-US" dirty="0"/>
              <a:t>?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 err="1"/>
              <a:t>Финансовая</a:t>
            </a:r>
            <a:r>
              <a:rPr lang="en-US" dirty="0"/>
              <a:t> </a:t>
            </a:r>
            <a:r>
              <a:rPr lang="en-US" dirty="0" err="1"/>
              <a:t>грамотность</a:t>
            </a:r>
            <a:r>
              <a:rPr lang="en-US" dirty="0"/>
              <a:t> – </a:t>
            </a:r>
            <a:r>
              <a:rPr lang="en-US" dirty="0" err="1"/>
              <a:t>одно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условий</a:t>
            </a:r>
            <a:r>
              <a:rPr lang="en-US" dirty="0"/>
              <a:t>, </a:t>
            </a:r>
            <a:r>
              <a:rPr lang="en-US" dirty="0" err="1"/>
              <a:t>позволяющих</a:t>
            </a:r>
            <a:r>
              <a:rPr lang="en-US" dirty="0"/>
              <a:t> </a:t>
            </a:r>
            <a:r>
              <a:rPr lang="en-US" dirty="0" err="1"/>
              <a:t>добиваться</a:t>
            </a:r>
            <a:r>
              <a:rPr lang="en-US" dirty="0"/>
              <a:t> </a:t>
            </a:r>
            <a:r>
              <a:rPr lang="en-US" dirty="0" err="1"/>
              <a:t>успеха</a:t>
            </a:r>
            <a:r>
              <a:rPr lang="en-US" dirty="0"/>
              <a:t>. </a:t>
            </a:r>
            <a:r>
              <a:rPr lang="en-US" dirty="0" err="1"/>
              <a:t>Заработать</a:t>
            </a:r>
            <a:r>
              <a:rPr lang="en-US" dirty="0"/>
              <a:t> </a:t>
            </a:r>
            <a:r>
              <a:rPr lang="en-US" dirty="0" err="1"/>
              <a:t>деньги</a:t>
            </a:r>
            <a:r>
              <a:rPr lang="en-US" dirty="0"/>
              <a:t> </a:t>
            </a:r>
            <a:r>
              <a:rPr lang="en-US" dirty="0" err="1"/>
              <a:t>сложно</a:t>
            </a:r>
            <a:r>
              <a:rPr lang="en-US" dirty="0"/>
              <a:t>, </a:t>
            </a:r>
            <a:r>
              <a:rPr lang="en-US" dirty="0" err="1"/>
              <a:t>хотя</a:t>
            </a:r>
            <a:r>
              <a:rPr lang="en-US" dirty="0"/>
              <a:t> в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и </a:t>
            </a:r>
            <a:r>
              <a:rPr lang="en-US" dirty="0" err="1"/>
              <a:t>повезти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сохранить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– </a:t>
            </a:r>
            <a:r>
              <a:rPr lang="en-US" dirty="0" err="1"/>
              <a:t>тоже</a:t>
            </a:r>
            <a:r>
              <a:rPr lang="en-US" dirty="0"/>
              <a:t> </a:t>
            </a:r>
            <a:r>
              <a:rPr lang="en-US" dirty="0" err="1"/>
              <a:t>весьма</a:t>
            </a:r>
            <a:r>
              <a:rPr lang="en-US" dirty="0"/>
              <a:t> </a:t>
            </a:r>
            <a:r>
              <a:rPr lang="en-US" dirty="0" err="1"/>
              <a:t>непростая</a:t>
            </a:r>
            <a:r>
              <a:rPr lang="en-US" dirty="0"/>
              <a:t> </a:t>
            </a:r>
            <a:r>
              <a:rPr lang="en-US" dirty="0" err="1"/>
              <a:t>задача</a:t>
            </a:r>
            <a:r>
              <a:rPr lang="en-US" dirty="0"/>
              <a:t>, </a:t>
            </a:r>
            <a:r>
              <a:rPr lang="en-US" dirty="0" err="1"/>
              <a:t>универсального</a:t>
            </a:r>
            <a:r>
              <a:rPr lang="en-US" dirty="0"/>
              <a:t> </a:t>
            </a:r>
            <a:r>
              <a:rPr lang="en-US" dirty="0" err="1"/>
              <a:t>решения</a:t>
            </a:r>
            <a:r>
              <a:rPr lang="en-US" dirty="0"/>
              <a:t> у </a:t>
            </a:r>
            <a:r>
              <a:rPr lang="en-US" dirty="0" err="1"/>
              <a:t>которой</a:t>
            </a:r>
            <a:r>
              <a:rPr lang="en-US" dirty="0"/>
              <a:t> </a:t>
            </a:r>
            <a:r>
              <a:rPr lang="en-US" dirty="0" err="1"/>
              <a:t>нет</a:t>
            </a:r>
            <a:r>
              <a:rPr lang="en-US" dirty="0"/>
              <a:t>.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начала</a:t>
            </a:r>
            <a:r>
              <a:rPr lang="en-US" dirty="0"/>
              <a:t> </a:t>
            </a:r>
            <a:r>
              <a:rPr lang="en-US" dirty="0" err="1"/>
              <a:t>давайте</a:t>
            </a:r>
            <a:r>
              <a:rPr lang="en-US" dirty="0"/>
              <a:t> </a:t>
            </a:r>
            <a:r>
              <a:rPr lang="en-US" dirty="0" err="1"/>
              <a:t>разберемся</a:t>
            </a:r>
            <a:r>
              <a:rPr lang="en-US" dirty="0"/>
              <a:t>, </a:t>
            </a:r>
            <a:r>
              <a:rPr lang="en-US" dirty="0" err="1"/>
              <a:t>чем</a:t>
            </a:r>
            <a:r>
              <a:rPr lang="en-US" dirty="0"/>
              <a:t> </a:t>
            </a:r>
            <a:r>
              <a:rPr lang="en-US" dirty="0" err="1"/>
              <a:t>финансово</a:t>
            </a:r>
            <a:r>
              <a:rPr lang="en-US" dirty="0"/>
              <a:t> </a:t>
            </a:r>
            <a:r>
              <a:rPr lang="en-US" dirty="0" err="1"/>
              <a:t>грамотные</a:t>
            </a:r>
            <a:r>
              <a:rPr lang="en-US" dirty="0"/>
              <a:t> </a:t>
            </a:r>
            <a:r>
              <a:rPr lang="en-US" dirty="0" err="1"/>
              <a:t>люди</a:t>
            </a:r>
            <a:r>
              <a:rPr lang="en-US" dirty="0"/>
              <a:t> </a:t>
            </a:r>
            <a:r>
              <a:rPr lang="en-US" dirty="0" err="1"/>
              <a:t>отличаются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тех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ничего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знают</a:t>
            </a:r>
            <a:r>
              <a:rPr lang="en-US" dirty="0"/>
              <a:t> о </a:t>
            </a:r>
            <a:r>
              <a:rPr lang="en-US" dirty="0" err="1"/>
              <a:t>финансах</a:t>
            </a:r>
            <a:r>
              <a:rPr lang="en-US" dirty="0"/>
              <a:t>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dirty="0"/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 err="1"/>
              <a:t>Финансово</a:t>
            </a:r>
            <a:r>
              <a:rPr lang="en-US" dirty="0"/>
              <a:t> </a:t>
            </a:r>
            <a:r>
              <a:rPr lang="en-US" dirty="0" err="1"/>
              <a:t>грамотные</a:t>
            </a:r>
            <a:r>
              <a:rPr lang="en-US" dirty="0"/>
              <a:t> </a:t>
            </a:r>
            <a:r>
              <a:rPr lang="en-US" dirty="0" err="1"/>
              <a:t>люди</a:t>
            </a:r>
            <a:r>
              <a:rPr lang="en-US" dirty="0"/>
              <a:t>: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/>
              <a:t>1.	</a:t>
            </a:r>
            <a:r>
              <a:rPr lang="en-US" b="1" dirty="0" err="1"/>
              <a:t>Ведут</a:t>
            </a:r>
            <a:r>
              <a:rPr lang="en-US" b="1" dirty="0"/>
              <a:t> </a:t>
            </a:r>
            <a:r>
              <a:rPr lang="en-US" b="1" dirty="0" err="1"/>
              <a:t>учёт</a:t>
            </a:r>
            <a:r>
              <a:rPr lang="en-US" b="1" dirty="0"/>
              <a:t> </a:t>
            </a:r>
            <a:r>
              <a:rPr lang="en-US" b="1" dirty="0" err="1"/>
              <a:t>доходов</a:t>
            </a:r>
            <a:r>
              <a:rPr lang="en-US" b="1" dirty="0"/>
              <a:t> и </a:t>
            </a:r>
            <a:r>
              <a:rPr lang="en-US" b="1" dirty="0" err="1"/>
              <a:t>расходов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оценить</a:t>
            </a:r>
            <a:r>
              <a:rPr lang="en-US" dirty="0"/>
              <a:t> </a:t>
            </a:r>
            <a:r>
              <a:rPr lang="en-US" dirty="0" err="1"/>
              <a:t>свои</a:t>
            </a:r>
            <a:r>
              <a:rPr lang="en-US" dirty="0"/>
              <a:t> </a:t>
            </a:r>
            <a:r>
              <a:rPr lang="en-US" dirty="0" err="1"/>
              <a:t>возможности</a:t>
            </a:r>
            <a:r>
              <a:rPr lang="en-US" dirty="0"/>
              <a:t> и </a:t>
            </a:r>
            <a:r>
              <a:rPr lang="en-US" dirty="0" err="1"/>
              <a:t>запланировать</a:t>
            </a:r>
            <a:r>
              <a:rPr lang="en-US" dirty="0"/>
              <a:t> </a:t>
            </a:r>
            <a:r>
              <a:rPr lang="en-US" dirty="0" err="1"/>
              <a:t>покупку</a:t>
            </a:r>
            <a:r>
              <a:rPr lang="en-US" dirty="0"/>
              <a:t>, </a:t>
            </a:r>
            <a:r>
              <a:rPr lang="en-US" dirty="0" err="1"/>
              <a:t>записывайте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</a:t>
            </a:r>
            <a:r>
              <a:rPr lang="en-US" dirty="0" err="1"/>
              <a:t>обо</a:t>
            </a:r>
            <a:r>
              <a:rPr lang="en-US" dirty="0"/>
              <a:t> </a:t>
            </a:r>
            <a:r>
              <a:rPr lang="en-US" dirty="0" err="1"/>
              <a:t>всех</a:t>
            </a:r>
            <a:r>
              <a:rPr lang="en-US" dirty="0"/>
              <a:t> </a:t>
            </a:r>
            <a:r>
              <a:rPr lang="en-US" dirty="0" err="1"/>
              <a:t>ваших</a:t>
            </a:r>
            <a:r>
              <a:rPr lang="en-US" dirty="0"/>
              <a:t> </a:t>
            </a:r>
            <a:r>
              <a:rPr lang="en-US" dirty="0" err="1"/>
              <a:t>расходах</a:t>
            </a:r>
            <a:r>
              <a:rPr lang="en-US" dirty="0"/>
              <a:t>. </a:t>
            </a:r>
            <a:r>
              <a:rPr lang="en-US" dirty="0" err="1"/>
              <a:t>Подумайте</a:t>
            </a:r>
            <a:r>
              <a:rPr lang="en-US" dirty="0"/>
              <a:t> о </a:t>
            </a:r>
            <a:r>
              <a:rPr lang="en-US" dirty="0" err="1"/>
              <a:t>том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сделать</a:t>
            </a:r>
            <a:r>
              <a:rPr lang="en-US" dirty="0"/>
              <a:t> </a:t>
            </a:r>
            <a:r>
              <a:rPr lang="en-US" dirty="0" err="1"/>
              <a:t>так</a:t>
            </a:r>
            <a:r>
              <a:rPr lang="en-US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ваши</a:t>
            </a:r>
            <a:r>
              <a:rPr lang="en-US" dirty="0"/>
              <a:t> </a:t>
            </a:r>
            <a:r>
              <a:rPr lang="en-US" dirty="0" err="1"/>
              <a:t>доходы</a:t>
            </a:r>
            <a:r>
              <a:rPr lang="en-US" dirty="0"/>
              <a:t> </a:t>
            </a:r>
            <a:r>
              <a:rPr lang="en-US" dirty="0" err="1"/>
              <a:t>превышали</a:t>
            </a:r>
            <a:r>
              <a:rPr lang="en-US" dirty="0"/>
              <a:t> </a:t>
            </a:r>
            <a:r>
              <a:rPr lang="en-US" dirty="0" err="1"/>
              <a:t>расходы</a:t>
            </a:r>
            <a:r>
              <a:rPr lang="en-US" dirty="0"/>
              <a:t>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/>
              <a:t>2.	</a:t>
            </a:r>
            <a:r>
              <a:rPr lang="en-US" b="1" dirty="0" err="1"/>
              <a:t>Тратят</a:t>
            </a:r>
            <a:r>
              <a:rPr lang="en-US" b="1" dirty="0"/>
              <a:t> </a:t>
            </a:r>
            <a:r>
              <a:rPr lang="en-US" b="1" dirty="0" err="1"/>
              <a:t>меньше</a:t>
            </a:r>
            <a:r>
              <a:rPr lang="en-US" b="1" dirty="0"/>
              <a:t>, </a:t>
            </a:r>
            <a:r>
              <a:rPr lang="en-US" b="1" dirty="0" err="1"/>
              <a:t>чем</a:t>
            </a:r>
            <a:r>
              <a:rPr lang="en-US" b="1" dirty="0"/>
              <a:t> </a:t>
            </a:r>
            <a:r>
              <a:rPr lang="en-US" b="1" dirty="0" err="1"/>
              <a:t>зарабатывают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Нужно</a:t>
            </a:r>
            <a:r>
              <a:rPr lang="en-US" dirty="0"/>
              <a:t> </a:t>
            </a:r>
            <a:r>
              <a:rPr lang="en-US" dirty="0" err="1"/>
              <a:t>стараться</a:t>
            </a:r>
            <a:r>
              <a:rPr lang="en-US" dirty="0"/>
              <a:t> </a:t>
            </a:r>
            <a:r>
              <a:rPr lang="en-US" dirty="0" err="1"/>
              <a:t>тратить</a:t>
            </a:r>
            <a:r>
              <a:rPr lang="en-US" dirty="0"/>
              <a:t> </a:t>
            </a:r>
            <a:r>
              <a:rPr lang="en-US" dirty="0" err="1"/>
              <a:t>меньше</a:t>
            </a:r>
            <a:r>
              <a:rPr lang="en-US" dirty="0"/>
              <a:t>, </a:t>
            </a:r>
            <a:r>
              <a:rPr lang="en-US" dirty="0" err="1"/>
              <a:t>чем</a:t>
            </a:r>
            <a:r>
              <a:rPr lang="en-US" dirty="0"/>
              <a:t> </a:t>
            </a:r>
            <a:r>
              <a:rPr lang="en-US" dirty="0" err="1"/>
              <a:t>зарабатываешь</a:t>
            </a:r>
            <a:r>
              <a:rPr lang="en-US" dirty="0"/>
              <a:t>, а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уж</a:t>
            </a:r>
            <a:r>
              <a:rPr lang="en-US" dirty="0"/>
              <a:t> </a:t>
            </a:r>
            <a:r>
              <a:rPr lang="en-US" dirty="0" err="1"/>
              <a:t>пришлось</a:t>
            </a:r>
            <a:r>
              <a:rPr lang="en-US" dirty="0"/>
              <a:t> </a:t>
            </a:r>
            <a:r>
              <a:rPr lang="en-US" dirty="0" err="1"/>
              <a:t>взять</a:t>
            </a:r>
            <a:r>
              <a:rPr lang="en-US" dirty="0"/>
              <a:t> в </a:t>
            </a:r>
            <a:r>
              <a:rPr lang="en-US" dirty="0" err="1"/>
              <a:t>долг</a:t>
            </a:r>
            <a:r>
              <a:rPr lang="en-US" dirty="0"/>
              <a:t> – </a:t>
            </a:r>
            <a:r>
              <a:rPr lang="en-US" dirty="0" err="1"/>
              <a:t>точно</a:t>
            </a:r>
            <a:r>
              <a:rPr lang="en-US" dirty="0"/>
              <a:t> </a:t>
            </a:r>
            <a:r>
              <a:rPr lang="en-US" dirty="0" err="1"/>
              <a:t>просчитать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сможешь</a:t>
            </a:r>
            <a:r>
              <a:rPr lang="en-US" dirty="0"/>
              <a:t> </a:t>
            </a:r>
            <a:r>
              <a:rPr lang="en-US" dirty="0" err="1"/>
              <a:t>вернуть</a:t>
            </a:r>
            <a:r>
              <a:rPr lang="en-US" dirty="0"/>
              <a:t>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вовремя</a:t>
            </a:r>
            <a:r>
              <a:rPr lang="en-US" dirty="0"/>
              <a:t> и в </a:t>
            </a:r>
            <a:r>
              <a:rPr lang="en-US" dirty="0" err="1"/>
              <a:t>полном</a:t>
            </a:r>
            <a:r>
              <a:rPr lang="en-US" dirty="0"/>
              <a:t> </a:t>
            </a:r>
            <a:r>
              <a:rPr lang="en-US" dirty="0" err="1"/>
              <a:t>объёме</a:t>
            </a:r>
            <a:r>
              <a:rPr lang="en-US" dirty="0"/>
              <a:t>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/>
              <a:t>3.	</a:t>
            </a:r>
            <a:r>
              <a:rPr lang="en-US" b="1" dirty="0" err="1"/>
              <a:t>Знают</a:t>
            </a:r>
            <a:r>
              <a:rPr lang="en-US" b="1" dirty="0"/>
              <a:t> </a:t>
            </a:r>
            <a:r>
              <a:rPr lang="en-US" b="1" dirty="0" err="1"/>
              <a:t>свои</a:t>
            </a:r>
            <a:r>
              <a:rPr lang="en-US" b="1" dirty="0"/>
              <a:t> </a:t>
            </a:r>
            <a:r>
              <a:rPr lang="en-US" b="1" dirty="0" err="1"/>
              <a:t>права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всегда</a:t>
            </a:r>
            <a:r>
              <a:rPr lang="en-US" dirty="0"/>
              <a:t> </a:t>
            </a:r>
            <a:r>
              <a:rPr lang="en-US" dirty="0" err="1"/>
              <a:t>должны</a:t>
            </a:r>
            <a:r>
              <a:rPr lang="en-US" dirty="0"/>
              <a:t> </a:t>
            </a:r>
            <a:r>
              <a:rPr lang="en-US" dirty="0" err="1"/>
              <a:t>знать</a:t>
            </a:r>
            <a:r>
              <a:rPr lang="en-US" dirty="0"/>
              <a:t>, </a:t>
            </a:r>
            <a:r>
              <a:rPr lang="en-US" dirty="0" err="1"/>
              <a:t>куда</a:t>
            </a:r>
            <a:r>
              <a:rPr lang="en-US" dirty="0"/>
              <a:t> </a:t>
            </a:r>
            <a:r>
              <a:rPr lang="en-US" dirty="0" err="1"/>
              <a:t>обратиться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помощью</a:t>
            </a:r>
            <a:r>
              <a:rPr lang="en-US" dirty="0"/>
              <a:t>,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ваши</a:t>
            </a:r>
            <a:r>
              <a:rPr lang="en-US" dirty="0"/>
              <a:t> </a:t>
            </a:r>
            <a:r>
              <a:rPr lang="en-US" dirty="0" err="1"/>
              <a:t>права</a:t>
            </a:r>
            <a:r>
              <a:rPr lang="en-US" dirty="0"/>
              <a:t> </a:t>
            </a:r>
            <a:r>
              <a:rPr lang="en-US" dirty="0" err="1"/>
              <a:t>были</a:t>
            </a:r>
            <a:r>
              <a:rPr lang="en-US" dirty="0"/>
              <a:t> </a:t>
            </a:r>
            <a:r>
              <a:rPr lang="en-US" dirty="0" err="1"/>
              <a:t>нарушены</a:t>
            </a:r>
            <a:r>
              <a:rPr lang="en-US" dirty="0"/>
              <a:t>. </a:t>
            </a:r>
            <a:r>
              <a:rPr lang="en-US" dirty="0" err="1"/>
              <a:t>Например</a:t>
            </a:r>
            <a:r>
              <a:rPr lang="en-US" dirty="0"/>
              <a:t>, с </a:t>
            </a:r>
            <a:r>
              <a:rPr lang="en-US" dirty="0" err="1"/>
              <a:t>вашими</a:t>
            </a:r>
            <a:r>
              <a:rPr lang="en-US" dirty="0"/>
              <a:t> </a:t>
            </a:r>
            <a:r>
              <a:rPr lang="en-US" dirty="0" err="1"/>
              <a:t>деньгами</a:t>
            </a:r>
            <a:r>
              <a:rPr lang="en-US" dirty="0"/>
              <a:t> </a:t>
            </a:r>
            <a:r>
              <a:rPr lang="en-US" dirty="0" err="1"/>
              <a:t>совершили</a:t>
            </a:r>
            <a:r>
              <a:rPr lang="en-US" dirty="0"/>
              <a:t> </a:t>
            </a:r>
            <a:r>
              <a:rPr lang="en-US" dirty="0" err="1"/>
              <a:t>незаконные</a:t>
            </a:r>
            <a:r>
              <a:rPr lang="en-US" dirty="0"/>
              <a:t> </a:t>
            </a:r>
            <a:r>
              <a:rPr lang="en-US" dirty="0" err="1"/>
              <a:t>действия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вам</a:t>
            </a:r>
            <a:r>
              <a:rPr lang="en-US" dirty="0"/>
              <a:t> </a:t>
            </a:r>
            <a:r>
              <a:rPr lang="en-US" dirty="0" err="1"/>
              <a:t>навязывают</a:t>
            </a:r>
            <a:r>
              <a:rPr lang="en-US" dirty="0"/>
              <a:t> </a:t>
            </a:r>
            <a:r>
              <a:rPr lang="en-US" dirty="0" err="1"/>
              <a:t>покупку</a:t>
            </a:r>
            <a:r>
              <a:rPr lang="en-US" dirty="0"/>
              <a:t> </a:t>
            </a:r>
            <a:r>
              <a:rPr lang="en-US" dirty="0" err="1"/>
              <a:t>финансовых</a:t>
            </a:r>
            <a:r>
              <a:rPr lang="en-US" dirty="0"/>
              <a:t> </a:t>
            </a:r>
            <a:r>
              <a:rPr lang="en-US" dirty="0" err="1"/>
              <a:t>услуг</a:t>
            </a:r>
            <a:r>
              <a:rPr lang="en-US" dirty="0"/>
              <a:t>. </a:t>
            </a:r>
            <a:r>
              <a:rPr lang="en-US" dirty="0" err="1"/>
              <a:t>Кроме</a:t>
            </a:r>
            <a:r>
              <a:rPr lang="en-US" dirty="0"/>
              <a:t> </a:t>
            </a:r>
            <a:r>
              <a:rPr lang="en-US" dirty="0" err="1"/>
              <a:t>того</a:t>
            </a:r>
            <a:r>
              <a:rPr lang="en-US" dirty="0"/>
              <a:t>,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знаете</a:t>
            </a:r>
            <a:r>
              <a:rPr lang="en-US" dirty="0"/>
              <a:t> </a:t>
            </a:r>
            <a:r>
              <a:rPr lang="en-US" dirty="0" err="1"/>
              <a:t>свои</a:t>
            </a:r>
            <a:r>
              <a:rPr lang="en-US" dirty="0"/>
              <a:t> </a:t>
            </a:r>
            <a:r>
              <a:rPr lang="en-US" dirty="0" err="1"/>
              <a:t>права</a:t>
            </a:r>
            <a:r>
              <a:rPr lang="en-US" dirty="0"/>
              <a:t>,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риск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вас</a:t>
            </a:r>
            <a:r>
              <a:rPr lang="en-US" dirty="0"/>
              <a:t> </a:t>
            </a:r>
            <a:r>
              <a:rPr lang="en-US" dirty="0" err="1"/>
              <a:t>обманут</a:t>
            </a:r>
            <a:r>
              <a:rPr lang="en-US" dirty="0"/>
              <a:t>, </a:t>
            </a:r>
            <a:r>
              <a:rPr lang="en-US" dirty="0" err="1"/>
              <a:t>значительно</a:t>
            </a:r>
            <a:r>
              <a:rPr lang="en-US" dirty="0"/>
              <a:t> </a:t>
            </a:r>
            <a:r>
              <a:rPr lang="en-US" dirty="0" err="1"/>
              <a:t>снижается</a:t>
            </a:r>
            <a:r>
              <a:rPr lang="en-US" dirty="0"/>
              <a:t>.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/>
              <a:t>4.	</a:t>
            </a:r>
            <a:r>
              <a:rPr lang="en-US" b="1" dirty="0" err="1"/>
              <a:t>Имеют</a:t>
            </a:r>
            <a:r>
              <a:rPr lang="en-US" b="1" dirty="0"/>
              <a:t> </a:t>
            </a:r>
            <a:r>
              <a:rPr lang="en-US" b="1" dirty="0" err="1"/>
              <a:t>сбережения</a:t>
            </a:r>
            <a:r>
              <a:rPr lang="en-US" b="1" dirty="0"/>
              <a:t>.</a:t>
            </a:r>
            <a:r>
              <a:rPr lang="en-US" dirty="0"/>
              <a:t> В </a:t>
            </a:r>
            <a:r>
              <a:rPr lang="en-US" dirty="0" err="1"/>
              <a:t>жизни</a:t>
            </a:r>
            <a:r>
              <a:rPr lang="en-US" dirty="0"/>
              <a:t> </a:t>
            </a:r>
            <a:r>
              <a:rPr lang="en-US" dirty="0" err="1"/>
              <a:t>случаются</a:t>
            </a:r>
            <a:r>
              <a:rPr lang="en-US" dirty="0"/>
              <a:t> </a:t>
            </a:r>
            <a:r>
              <a:rPr lang="en-US" dirty="0" err="1"/>
              <a:t>ситуации</a:t>
            </a:r>
            <a:r>
              <a:rPr lang="en-US" dirty="0"/>
              <a:t>,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вам</a:t>
            </a:r>
            <a:r>
              <a:rPr lang="en-US" dirty="0"/>
              <a:t>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понадобиться</a:t>
            </a:r>
            <a:r>
              <a:rPr lang="en-US" dirty="0"/>
              <a:t> </a:t>
            </a:r>
            <a:r>
              <a:rPr lang="en-US" dirty="0" err="1"/>
              <a:t>накопленные</a:t>
            </a:r>
            <a:r>
              <a:rPr lang="en-US" dirty="0"/>
              <a:t> </a:t>
            </a:r>
            <a:r>
              <a:rPr lang="en-US" dirty="0" err="1"/>
              <a:t>деньги</a:t>
            </a:r>
            <a:r>
              <a:rPr lang="en-US" dirty="0"/>
              <a:t> (</a:t>
            </a:r>
            <a:r>
              <a:rPr lang="en-US" dirty="0" err="1"/>
              <a:t>финансовая</a:t>
            </a:r>
            <a:r>
              <a:rPr lang="en-US" dirty="0"/>
              <a:t> </a:t>
            </a:r>
            <a:r>
              <a:rPr lang="en-US" dirty="0" err="1"/>
              <a:t>подушка</a:t>
            </a:r>
            <a:r>
              <a:rPr lang="en-US" dirty="0"/>
              <a:t> </a:t>
            </a:r>
            <a:r>
              <a:rPr lang="en-US" dirty="0" err="1"/>
              <a:t>безопасности</a:t>
            </a:r>
            <a:r>
              <a:rPr lang="en-US" dirty="0"/>
              <a:t>): </a:t>
            </a:r>
            <a:r>
              <a:rPr lang="en-US" dirty="0" err="1"/>
              <a:t>поступление</a:t>
            </a:r>
            <a:r>
              <a:rPr lang="en-US" dirty="0"/>
              <a:t> в </a:t>
            </a:r>
            <a:r>
              <a:rPr lang="en-US" dirty="0" err="1"/>
              <a:t>вуз</a:t>
            </a:r>
            <a:r>
              <a:rPr lang="en-US" dirty="0"/>
              <a:t>, </a:t>
            </a:r>
            <a:r>
              <a:rPr lang="en-US" dirty="0" err="1"/>
              <a:t>увольнение</a:t>
            </a:r>
            <a:r>
              <a:rPr lang="en-US" dirty="0"/>
              <a:t> с </a:t>
            </a:r>
            <a:r>
              <a:rPr lang="en-US" dirty="0" err="1"/>
              <a:t>работы</a:t>
            </a:r>
            <a:r>
              <a:rPr lang="en-US" dirty="0"/>
              <a:t>, </a:t>
            </a:r>
            <a:r>
              <a:rPr lang="en-US" dirty="0" err="1"/>
              <a:t>больничный</a:t>
            </a:r>
            <a:r>
              <a:rPr lang="en-US" dirty="0"/>
              <a:t> и </a:t>
            </a:r>
            <a:r>
              <a:rPr lang="en-US" dirty="0" err="1"/>
              <a:t>т.д</a:t>
            </a:r>
            <a:r>
              <a:rPr lang="en-US" dirty="0"/>
              <a:t>.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всегда</a:t>
            </a:r>
            <a:r>
              <a:rPr lang="en-US" dirty="0"/>
              <a:t> </a:t>
            </a:r>
            <a:r>
              <a:rPr lang="en-US" dirty="0" err="1"/>
              <a:t>просто</a:t>
            </a:r>
            <a:r>
              <a:rPr lang="en-US" dirty="0"/>
              <a:t> </a:t>
            </a:r>
            <a:r>
              <a:rPr lang="en-US" dirty="0" err="1"/>
              <a:t>сделать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должны</a:t>
            </a:r>
            <a:r>
              <a:rPr lang="en-US" dirty="0"/>
              <a:t> </a:t>
            </a:r>
            <a:r>
              <a:rPr lang="en-US" dirty="0" err="1"/>
              <a:t>стараться</a:t>
            </a:r>
            <a:r>
              <a:rPr lang="en-US" dirty="0"/>
              <a:t> </a:t>
            </a:r>
            <a:r>
              <a:rPr lang="en-US" dirty="0" err="1"/>
              <a:t>откладывать</a:t>
            </a:r>
            <a:r>
              <a:rPr lang="en-US" dirty="0"/>
              <a:t> </a:t>
            </a:r>
            <a:r>
              <a:rPr lang="en-US" dirty="0" err="1"/>
              <a:t>деньги</a:t>
            </a:r>
            <a:r>
              <a:rPr lang="en-US" dirty="0"/>
              <a:t> </a:t>
            </a:r>
            <a:r>
              <a:rPr lang="en-US" dirty="0" err="1"/>
              <a:t>уже</a:t>
            </a:r>
            <a:r>
              <a:rPr lang="en-US" dirty="0"/>
              <a:t> </a:t>
            </a:r>
            <a:r>
              <a:rPr lang="en-US" dirty="0" err="1"/>
              <a:t>сейчас</a:t>
            </a:r>
            <a:r>
              <a:rPr lang="en-US" dirty="0"/>
              <a:t> –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вам</a:t>
            </a:r>
            <a:r>
              <a:rPr lang="en-US" dirty="0"/>
              <a:t> </a:t>
            </a:r>
            <a:r>
              <a:rPr lang="en-US" dirty="0" err="1"/>
              <a:t>пригодиться</a:t>
            </a:r>
            <a:r>
              <a:rPr lang="en-US" dirty="0"/>
              <a:t>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/>
              <a:t>5.	</a:t>
            </a:r>
            <a:r>
              <a:rPr lang="en-US" b="1" dirty="0" err="1"/>
              <a:t>Владеют</a:t>
            </a:r>
            <a:r>
              <a:rPr lang="en-US" b="1" dirty="0"/>
              <a:t> </a:t>
            </a:r>
            <a:r>
              <a:rPr lang="en-US" b="1" dirty="0" err="1"/>
              <a:t>информацией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должны</a:t>
            </a:r>
            <a:r>
              <a:rPr lang="en-US" dirty="0"/>
              <a:t> </a:t>
            </a:r>
            <a:r>
              <a:rPr lang="en-US" dirty="0" err="1"/>
              <a:t>знать</a:t>
            </a:r>
            <a:r>
              <a:rPr lang="en-US" dirty="0"/>
              <a:t> о </a:t>
            </a:r>
            <a:r>
              <a:rPr lang="en-US" dirty="0" err="1"/>
              <a:t>том</a:t>
            </a:r>
            <a:r>
              <a:rPr lang="en-US" dirty="0"/>
              <a:t>, </a:t>
            </a:r>
            <a:r>
              <a:rPr lang="en-US" dirty="0" err="1"/>
              <a:t>где</a:t>
            </a:r>
            <a:r>
              <a:rPr lang="en-US" dirty="0"/>
              <a:t>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получить</a:t>
            </a:r>
            <a:r>
              <a:rPr lang="en-US" dirty="0"/>
              <a:t> </a:t>
            </a:r>
            <a:r>
              <a:rPr lang="en-US" dirty="0" err="1"/>
              <a:t>полезную</a:t>
            </a:r>
            <a:r>
              <a:rPr lang="en-US" dirty="0"/>
              <a:t> и </a:t>
            </a:r>
            <a:r>
              <a:rPr lang="en-US" dirty="0" err="1"/>
              <a:t>достоверную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о </a:t>
            </a:r>
            <a:r>
              <a:rPr lang="en-US" dirty="0" err="1"/>
              <a:t>финансовых</a:t>
            </a:r>
            <a:r>
              <a:rPr lang="en-US" dirty="0"/>
              <a:t> </a:t>
            </a:r>
            <a:r>
              <a:rPr lang="en-US" dirty="0" err="1"/>
              <a:t>услугах</a:t>
            </a:r>
            <a:r>
              <a:rPr lang="en-US" dirty="0"/>
              <a:t> и </a:t>
            </a:r>
            <a:r>
              <a:rPr lang="en-US" dirty="0" err="1"/>
              <a:t>инструментах</a:t>
            </a:r>
            <a:r>
              <a:rPr lang="en-US" dirty="0"/>
              <a:t>, </a:t>
            </a:r>
            <a:r>
              <a:rPr lang="en-US" dirty="0" err="1"/>
              <a:t>уметь</a:t>
            </a:r>
            <a:r>
              <a:rPr lang="en-US" dirty="0"/>
              <a:t> </a:t>
            </a:r>
            <a:r>
              <a:rPr lang="en-US" dirty="0" err="1"/>
              <a:t>анализировать</a:t>
            </a:r>
            <a:r>
              <a:rPr lang="en-US" dirty="0"/>
              <a:t> </a:t>
            </a:r>
            <a:r>
              <a:rPr lang="en-US" dirty="0" err="1"/>
              <a:t>её</a:t>
            </a:r>
            <a:r>
              <a:rPr lang="en-US" dirty="0"/>
              <a:t>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/>
              <a:t>6.	</a:t>
            </a:r>
            <a:r>
              <a:rPr lang="en-US" b="1" dirty="0" err="1"/>
              <a:t>Умеют</a:t>
            </a:r>
            <a:r>
              <a:rPr lang="en-US" b="1" dirty="0"/>
              <a:t> </a:t>
            </a:r>
            <a:r>
              <a:rPr lang="en-US" b="1" dirty="0" err="1"/>
              <a:t>выбирать</a:t>
            </a:r>
            <a:r>
              <a:rPr lang="en-US" b="1" dirty="0"/>
              <a:t> </a:t>
            </a:r>
            <a:r>
              <a:rPr lang="en-US" b="1" dirty="0" err="1"/>
              <a:t>финансовые</a:t>
            </a:r>
            <a:r>
              <a:rPr lang="en-US" b="1" dirty="0"/>
              <a:t> </a:t>
            </a:r>
            <a:r>
              <a:rPr lang="en-US" b="1" dirty="0" err="1"/>
              <a:t>услуги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Прежде</a:t>
            </a:r>
            <a:r>
              <a:rPr lang="en-US" dirty="0"/>
              <a:t> </a:t>
            </a:r>
            <a:r>
              <a:rPr lang="en-US" dirty="0" err="1"/>
              <a:t>чем</a:t>
            </a:r>
            <a:r>
              <a:rPr lang="en-US" dirty="0"/>
              <a:t> </a:t>
            </a:r>
            <a:r>
              <a:rPr lang="en-US" dirty="0" err="1"/>
              <a:t>выбрать</a:t>
            </a:r>
            <a:r>
              <a:rPr lang="en-US" dirty="0"/>
              <a:t> </a:t>
            </a:r>
            <a:r>
              <a:rPr lang="en-US" dirty="0" err="1"/>
              <a:t>услугу</a:t>
            </a:r>
            <a:r>
              <a:rPr lang="en-US" dirty="0"/>
              <a:t>, </a:t>
            </a:r>
            <a:r>
              <a:rPr lang="en-US" dirty="0" err="1"/>
              <a:t>необходимо</a:t>
            </a:r>
            <a:r>
              <a:rPr lang="en-US" dirty="0"/>
              <a:t> </a:t>
            </a:r>
            <a:r>
              <a:rPr lang="en-US" dirty="0" err="1"/>
              <a:t>проверить</a:t>
            </a:r>
            <a:r>
              <a:rPr lang="en-US" dirty="0"/>
              <a:t> </a:t>
            </a:r>
            <a:r>
              <a:rPr lang="en-US" dirty="0" err="1"/>
              <a:t>надёжность</a:t>
            </a:r>
            <a:r>
              <a:rPr lang="en-US" dirty="0"/>
              <a:t> </a:t>
            </a:r>
            <a:r>
              <a:rPr lang="en-US" dirty="0" err="1"/>
              <a:t>компании</a:t>
            </a:r>
            <a:r>
              <a:rPr lang="en-US" dirty="0"/>
              <a:t>, </a:t>
            </a:r>
            <a:r>
              <a:rPr lang="en-US" dirty="0" err="1"/>
              <a:t>которая</a:t>
            </a:r>
            <a:r>
              <a:rPr lang="en-US" dirty="0"/>
              <a:t> </a:t>
            </a:r>
            <a:r>
              <a:rPr lang="en-US" dirty="0" err="1"/>
              <a:t>её</a:t>
            </a:r>
            <a:r>
              <a:rPr lang="en-US" dirty="0"/>
              <a:t> </a:t>
            </a:r>
            <a:r>
              <a:rPr lang="en-US" dirty="0" err="1"/>
              <a:t>предлагает</a:t>
            </a:r>
            <a:r>
              <a:rPr lang="en-US" dirty="0"/>
              <a:t>. </a:t>
            </a:r>
            <a:r>
              <a:rPr lang="en-US" dirty="0" err="1"/>
              <a:t>Работайте</a:t>
            </a:r>
            <a:r>
              <a:rPr lang="en-US" dirty="0"/>
              <a:t> </a:t>
            </a:r>
            <a:r>
              <a:rPr lang="en-US" dirty="0" err="1"/>
              <a:t>только</a:t>
            </a:r>
            <a:r>
              <a:rPr lang="en-US" dirty="0"/>
              <a:t> с </a:t>
            </a:r>
            <a:r>
              <a:rPr lang="en-US" dirty="0" err="1"/>
              <a:t>теми</a:t>
            </a:r>
            <a:r>
              <a:rPr lang="en-US" dirty="0"/>
              <a:t> </a:t>
            </a:r>
            <a:r>
              <a:rPr lang="en-US" dirty="0" err="1"/>
              <a:t>компаниями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имеют</a:t>
            </a:r>
            <a:r>
              <a:rPr lang="en-US" dirty="0"/>
              <a:t> </a:t>
            </a:r>
            <a:r>
              <a:rPr lang="en-US" dirty="0" err="1"/>
              <a:t>лицензию</a:t>
            </a:r>
            <a:r>
              <a:rPr lang="en-US" dirty="0"/>
              <a:t> и </a:t>
            </a:r>
            <a:r>
              <a:rPr lang="en-US" dirty="0" err="1"/>
              <a:t>внесены</a:t>
            </a:r>
            <a:r>
              <a:rPr lang="en-US" dirty="0"/>
              <a:t> в </a:t>
            </a:r>
            <a:r>
              <a:rPr lang="en-US" dirty="0" err="1"/>
              <a:t>государственный</a:t>
            </a:r>
            <a:r>
              <a:rPr lang="en-US" dirty="0"/>
              <a:t> </a:t>
            </a:r>
            <a:r>
              <a:rPr lang="en-US" dirty="0" err="1"/>
              <a:t>реестр</a:t>
            </a:r>
            <a:r>
              <a:rPr lang="en-US" dirty="0"/>
              <a:t>. </a:t>
            </a:r>
            <a:r>
              <a:rPr lang="en-US" dirty="0" err="1"/>
              <a:t>Сравнивайте</a:t>
            </a:r>
            <a:r>
              <a:rPr lang="en-US" dirty="0"/>
              <a:t> </a:t>
            </a:r>
            <a:r>
              <a:rPr lang="en-US" dirty="0" err="1"/>
              <a:t>условия</a:t>
            </a:r>
            <a:r>
              <a:rPr lang="en-US" dirty="0"/>
              <a:t>, </a:t>
            </a:r>
            <a:r>
              <a:rPr lang="en-US" dirty="0" err="1"/>
              <a:t>предлагаемые</a:t>
            </a:r>
            <a:r>
              <a:rPr lang="en-US" dirty="0"/>
              <a:t> </a:t>
            </a:r>
            <a:r>
              <a:rPr lang="en-US" dirty="0" err="1"/>
              <a:t>различными</a:t>
            </a:r>
            <a:r>
              <a:rPr lang="en-US" dirty="0"/>
              <a:t> </a:t>
            </a:r>
            <a:r>
              <a:rPr lang="en-US" dirty="0" err="1"/>
              <a:t>компаниями</a:t>
            </a:r>
            <a:r>
              <a:rPr lang="en-US" dirty="0"/>
              <a:t>, </a:t>
            </a:r>
            <a:r>
              <a:rPr lang="en-US" dirty="0" err="1"/>
              <a:t>выбирайте</a:t>
            </a:r>
            <a:r>
              <a:rPr lang="en-US" dirty="0"/>
              <a:t> </a:t>
            </a:r>
            <a:r>
              <a:rPr lang="en-US" dirty="0" err="1"/>
              <a:t>наиболее</a:t>
            </a:r>
            <a:r>
              <a:rPr lang="en-US" dirty="0"/>
              <a:t> </a:t>
            </a:r>
            <a:r>
              <a:rPr lang="en-US" dirty="0" err="1"/>
              <a:t>оптимальный</a:t>
            </a:r>
            <a:r>
              <a:rPr lang="en-US" dirty="0"/>
              <a:t> </a:t>
            </a:r>
            <a:r>
              <a:rPr lang="en-US" dirty="0" err="1"/>
              <a:t>вариант</a:t>
            </a:r>
            <a:r>
              <a:rPr lang="en-US" dirty="0"/>
              <a:t>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Давайте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рассмотрим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простой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пример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личного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финансового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плана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Задумывались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ли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вы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когда-нибудь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что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было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бы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если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бы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вы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тратили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только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часть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карманных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денег</a:t>
            </a:r>
            <a:r>
              <a:rPr lang="en-US" dirty="0">
                <a:solidFill>
                  <a:schemeClr val="dk1"/>
                </a:solidFill>
              </a:rPr>
              <a:t>, а </a:t>
            </a:r>
            <a:r>
              <a:rPr lang="en-US" dirty="0" err="1">
                <a:solidFill>
                  <a:schemeClr val="dk1"/>
                </a:solidFill>
              </a:rPr>
              <a:t>остаток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откладывали</a:t>
            </a:r>
            <a:r>
              <a:rPr lang="en-US" dirty="0">
                <a:solidFill>
                  <a:schemeClr val="dk1"/>
                </a:solidFill>
              </a:rPr>
              <a:t> – </a:t>
            </a:r>
            <a:r>
              <a:rPr lang="en-US" dirty="0" err="1">
                <a:solidFill>
                  <a:schemeClr val="dk1"/>
                </a:solidFill>
              </a:rPr>
              <a:t>копили</a:t>
            </a:r>
            <a:r>
              <a:rPr lang="en-US" dirty="0">
                <a:solidFill>
                  <a:schemeClr val="dk1"/>
                </a:solidFill>
              </a:rPr>
              <a:t>? </a:t>
            </a:r>
            <a:r>
              <a:rPr lang="en-US" dirty="0" err="1">
                <a:solidFill>
                  <a:schemeClr val="dk1"/>
                </a:solidFill>
              </a:rPr>
              <a:t>Предположим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что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каждый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день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вы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получаете</a:t>
            </a:r>
            <a:r>
              <a:rPr lang="en-US" dirty="0">
                <a:solidFill>
                  <a:schemeClr val="dk1"/>
                </a:solidFill>
              </a:rPr>
              <a:t> 100 </a:t>
            </a:r>
            <a:r>
              <a:rPr lang="en-US" dirty="0" err="1">
                <a:solidFill>
                  <a:schemeClr val="dk1"/>
                </a:solidFill>
              </a:rPr>
              <a:t>рублей</a:t>
            </a:r>
            <a:r>
              <a:rPr lang="en-US" dirty="0">
                <a:solidFill>
                  <a:schemeClr val="dk1"/>
                </a:solidFill>
              </a:rPr>
              <a:t> (</a:t>
            </a:r>
            <a:r>
              <a:rPr lang="en-US" dirty="0" err="1">
                <a:solidFill>
                  <a:schemeClr val="dk1"/>
                </a:solidFill>
              </a:rPr>
              <a:t>сумма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может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быть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разной</a:t>
            </a:r>
            <a:r>
              <a:rPr lang="en-US" dirty="0">
                <a:solidFill>
                  <a:schemeClr val="dk1"/>
                </a:solidFill>
              </a:rPr>
              <a:t>, в </a:t>
            </a:r>
            <a:r>
              <a:rPr lang="en-US" dirty="0" err="1">
                <a:solidFill>
                  <a:schemeClr val="dk1"/>
                </a:solidFill>
              </a:rPr>
              <a:t>зависимости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от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уровня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школы</a:t>
            </a:r>
            <a:r>
              <a:rPr lang="en-US" dirty="0">
                <a:solidFill>
                  <a:schemeClr val="dk1"/>
                </a:solidFill>
              </a:rPr>
              <a:t>). </a:t>
            </a:r>
            <a:r>
              <a:rPr lang="en-US" dirty="0" err="1">
                <a:solidFill>
                  <a:schemeClr val="dk1"/>
                </a:solidFill>
              </a:rPr>
              <a:t>Тратьте</a:t>
            </a:r>
            <a:r>
              <a:rPr lang="en-US" dirty="0">
                <a:solidFill>
                  <a:schemeClr val="dk1"/>
                </a:solidFill>
              </a:rPr>
              <a:t> 50 </a:t>
            </a:r>
            <a:r>
              <a:rPr lang="en-US" dirty="0" err="1">
                <a:solidFill>
                  <a:schemeClr val="dk1"/>
                </a:solidFill>
              </a:rPr>
              <a:t>рублей</a:t>
            </a:r>
            <a:r>
              <a:rPr lang="en-US" dirty="0">
                <a:solidFill>
                  <a:schemeClr val="dk1"/>
                </a:solidFill>
              </a:rPr>
              <a:t>, а </a:t>
            </a:r>
            <a:r>
              <a:rPr lang="en-US" dirty="0" err="1">
                <a:solidFill>
                  <a:schemeClr val="dk1"/>
                </a:solidFill>
              </a:rPr>
              <a:t>оставшиеся</a:t>
            </a:r>
            <a:r>
              <a:rPr lang="en-US" dirty="0">
                <a:solidFill>
                  <a:schemeClr val="dk1"/>
                </a:solidFill>
              </a:rPr>
              <a:t> 50 – </a:t>
            </a:r>
            <a:r>
              <a:rPr lang="en-US" dirty="0" err="1">
                <a:solidFill>
                  <a:schemeClr val="dk1"/>
                </a:solidFill>
              </a:rPr>
              <a:t>откладывайте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За</a:t>
            </a:r>
            <a:r>
              <a:rPr lang="en-US" dirty="0">
                <a:solidFill>
                  <a:schemeClr val="dk1"/>
                </a:solidFill>
              </a:rPr>
              <a:t> 5 </a:t>
            </a:r>
            <a:r>
              <a:rPr lang="en-US" dirty="0" err="1">
                <a:solidFill>
                  <a:schemeClr val="dk1"/>
                </a:solidFill>
              </a:rPr>
              <a:t>дней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учебной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недели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вы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накопите</a:t>
            </a:r>
            <a:r>
              <a:rPr lang="en-US" dirty="0">
                <a:solidFill>
                  <a:schemeClr val="dk1"/>
                </a:solidFill>
              </a:rPr>
              <a:t> 250 </a:t>
            </a:r>
            <a:r>
              <a:rPr lang="en-US" dirty="0" err="1">
                <a:solidFill>
                  <a:schemeClr val="dk1"/>
                </a:solidFill>
              </a:rPr>
              <a:t>рублей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За</a:t>
            </a:r>
            <a:r>
              <a:rPr lang="en-US" dirty="0">
                <a:solidFill>
                  <a:schemeClr val="dk1"/>
                </a:solidFill>
              </a:rPr>
              <a:t> 4 </a:t>
            </a:r>
            <a:r>
              <a:rPr lang="en-US" dirty="0" err="1">
                <a:solidFill>
                  <a:schemeClr val="dk1"/>
                </a:solidFill>
              </a:rPr>
              <a:t>недели</a:t>
            </a:r>
            <a:r>
              <a:rPr lang="en-US" dirty="0">
                <a:solidFill>
                  <a:schemeClr val="dk1"/>
                </a:solidFill>
              </a:rPr>
              <a:t> у </a:t>
            </a:r>
            <a:r>
              <a:rPr lang="en-US" dirty="0" err="1">
                <a:solidFill>
                  <a:schemeClr val="dk1"/>
                </a:solidFill>
              </a:rPr>
              <a:t>вас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накопится</a:t>
            </a:r>
            <a:r>
              <a:rPr lang="en-US" dirty="0">
                <a:solidFill>
                  <a:schemeClr val="dk1"/>
                </a:solidFill>
              </a:rPr>
              <a:t> 1 000 </a:t>
            </a:r>
            <a:r>
              <a:rPr lang="en-US" dirty="0" err="1">
                <a:solidFill>
                  <a:schemeClr val="dk1"/>
                </a:solidFill>
              </a:rPr>
              <a:t>рублей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За</a:t>
            </a:r>
            <a:r>
              <a:rPr lang="en-US" dirty="0">
                <a:solidFill>
                  <a:schemeClr val="dk1"/>
                </a:solidFill>
              </a:rPr>
              <a:t> 9 </a:t>
            </a:r>
            <a:r>
              <a:rPr lang="en-US" dirty="0" err="1">
                <a:solidFill>
                  <a:schemeClr val="dk1"/>
                </a:solidFill>
              </a:rPr>
              <a:t>месяцев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учебного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года</a:t>
            </a:r>
            <a:r>
              <a:rPr lang="en-US" dirty="0">
                <a:solidFill>
                  <a:schemeClr val="dk1"/>
                </a:solidFill>
              </a:rPr>
              <a:t> у </a:t>
            </a:r>
            <a:r>
              <a:rPr lang="en-US" dirty="0" err="1">
                <a:solidFill>
                  <a:schemeClr val="dk1"/>
                </a:solidFill>
              </a:rPr>
              <a:t>вас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будет</a:t>
            </a:r>
            <a:r>
              <a:rPr lang="en-US" dirty="0">
                <a:solidFill>
                  <a:schemeClr val="dk1"/>
                </a:solidFill>
              </a:rPr>
              <a:t> 9 000 </a:t>
            </a:r>
            <a:r>
              <a:rPr lang="en-US" dirty="0" err="1">
                <a:solidFill>
                  <a:schemeClr val="dk1"/>
                </a:solidFill>
              </a:rPr>
              <a:t>рублей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Достаточная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сумма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для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покупки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например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электронной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книги</a:t>
            </a:r>
            <a:r>
              <a:rPr lang="en-US" dirty="0">
                <a:solidFill>
                  <a:schemeClr val="dk1"/>
                </a:solidFill>
              </a:rPr>
              <a:t> (в </a:t>
            </a:r>
            <a:r>
              <a:rPr lang="en-US" dirty="0" err="1">
                <a:solidFill>
                  <a:schemeClr val="dk1"/>
                </a:solidFill>
              </a:rPr>
              <a:t>зависимости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от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уровня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школы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предметы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могут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меняться</a:t>
            </a:r>
            <a:r>
              <a:rPr lang="en-US" dirty="0">
                <a:solidFill>
                  <a:schemeClr val="dk1"/>
                </a:solidFill>
              </a:rPr>
              <a:t>). </a:t>
            </a:r>
            <a:r>
              <a:rPr lang="en-US" dirty="0" err="1">
                <a:solidFill>
                  <a:schemeClr val="dk1"/>
                </a:solidFill>
              </a:rPr>
              <a:t>Может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быть</a:t>
            </a:r>
            <a:r>
              <a:rPr lang="en-US" dirty="0">
                <a:solidFill>
                  <a:schemeClr val="dk1"/>
                </a:solidFill>
              </a:rPr>
              <a:t>  и </a:t>
            </a:r>
            <a:r>
              <a:rPr lang="en-US" dirty="0" err="1">
                <a:solidFill>
                  <a:schemeClr val="dk1"/>
                </a:solidFill>
              </a:rPr>
              <a:t>ещё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больше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Например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если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вы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получаете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подарки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деньгами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Сложив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те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суммы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которые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мы</a:t>
            </a:r>
            <a:r>
              <a:rPr lang="en-US" dirty="0">
                <a:solidFill>
                  <a:schemeClr val="dk1"/>
                </a:solidFill>
              </a:rPr>
              <a:t> с </a:t>
            </a:r>
            <a:r>
              <a:rPr lang="en-US" dirty="0" err="1">
                <a:solidFill>
                  <a:schemeClr val="dk1"/>
                </a:solidFill>
              </a:rPr>
              <a:t>вами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видим</a:t>
            </a:r>
            <a:r>
              <a:rPr lang="en-US" dirty="0">
                <a:solidFill>
                  <a:schemeClr val="dk1"/>
                </a:solidFill>
              </a:rPr>
              <a:t> в </a:t>
            </a:r>
            <a:r>
              <a:rPr lang="en-US" dirty="0" err="1">
                <a:solidFill>
                  <a:schemeClr val="dk1"/>
                </a:solidFill>
              </a:rPr>
              <a:t>таблице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мы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получаем</a:t>
            </a:r>
            <a:r>
              <a:rPr lang="en-US" dirty="0">
                <a:solidFill>
                  <a:schemeClr val="dk1"/>
                </a:solidFill>
              </a:rPr>
              <a:t> 15 000 </a:t>
            </a:r>
            <a:r>
              <a:rPr lang="en-US" dirty="0" err="1">
                <a:solidFill>
                  <a:schemeClr val="dk1"/>
                </a:solidFill>
              </a:rPr>
              <a:t>свободных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денег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которые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можем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потратить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свою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цель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или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продолжить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копить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Заметьте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мы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выпрашиваем</a:t>
            </a:r>
            <a:r>
              <a:rPr lang="en-US" dirty="0">
                <a:solidFill>
                  <a:schemeClr val="dk1"/>
                </a:solidFill>
              </a:rPr>
              <a:t> у </a:t>
            </a:r>
            <a:r>
              <a:rPr lang="en-US" dirty="0" err="1">
                <a:solidFill>
                  <a:schemeClr val="dk1"/>
                </a:solidFill>
              </a:rPr>
              <a:t>родителей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купить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нам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какую-либо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вещь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мы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можем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сделать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это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сами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исходя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из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наших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накоплений</a:t>
            </a:r>
            <a:r>
              <a:rPr lang="en-US" dirty="0">
                <a:solidFill>
                  <a:schemeClr val="dk1"/>
                </a:solidFill>
              </a:rPr>
              <a:t>.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u="sng" dirty="0" err="1">
                <a:solidFill>
                  <a:schemeClr val="dk1"/>
                </a:solidFill>
              </a:rPr>
              <a:t>Интерактивный</a:t>
            </a:r>
            <a:r>
              <a:rPr lang="en-US" u="sng" dirty="0">
                <a:solidFill>
                  <a:schemeClr val="dk1"/>
                </a:solidFill>
              </a:rPr>
              <a:t> </a:t>
            </a:r>
            <a:r>
              <a:rPr lang="en-US" u="sng" dirty="0" err="1">
                <a:solidFill>
                  <a:schemeClr val="dk1"/>
                </a:solidFill>
              </a:rPr>
              <a:t>вопрос</a:t>
            </a:r>
            <a:r>
              <a:rPr lang="en-US" dirty="0">
                <a:solidFill>
                  <a:schemeClr val="dk1"/>
                </a:solidFill>
              </a:rPr>
              <a:t>: А </a:t>
            </a:r>
            <a:r>
              <a:rPr lang="en-US" dirty="0" err="1">
                <a:solidFill>
                  <a:schemeClr val="dk1"/>
                </a:solidFill>
              </a:rPr>
              <a:t>если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покупать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нам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ничего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нужно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то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что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же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нам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делать</a:t>
            </a:r>
            <a:r>
              <a:rPr lang="en-US" dirty="0">
                <a:solidFill>
                  <a:schemeClr val="dk1"/>
                </a:solidFill>
              </a:rPr>
              <a:t> с </a:t>
            </a:r>
            <a:r>
              <a:rPr lang="en-US" dirty="0" err="1">
                <a:solidFill>
                  <a:schemeClr val="dk1"/>
                </a:solidFill>
              </a:rPr>
              <a:t>накопленными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деньгами</a:t>
            </a:r>
            <a:r>
              <a:rPr lang="en-US" dirty="0">
                <a:solidFill>
                  <a:schemeClr val="dk1"/>
                </a:solidFill>
              </a:rPr>
              <a:t> – </a:t>
            </a:r>
            <a:r>
              <a:rPr lang="en-US" dirty="0" err="1">
                <a:solidFill>
                  <a:schemeClr val="dk1"/>
                </a:solidFill>
              </a:rPr>
              <a:t>держать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их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под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подушкой</a:t>
            </a:r>
            <a:r>
              <a:rPr lang="en-US" dirty="0">
                <a:solidFill>
                  <a:schemeClr val="dk1"/>
                </a:solidFill>
              </a:rPr>
              <a:t>?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Помимо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покупки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нужной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вещи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мы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также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можем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заставить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деньги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немного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поработать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marR="0" lvl="1" indent="-12337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01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marR="0" lvl="3" indent="-16256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60" marR="0" lvl="4" indent="-16256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51760" marR="0" lvl="5" indent="-16256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08960" marR="0" lvl="6" indent="-16256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6159" marR="0" lvl="7" indent="-16255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6255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22817" y="4769564"/>
            <a:ext cx="263982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2311125" y="234675"/>
            <a:ext cx="4521600" cy="4521600"/>
          </a:xfrm>
          <a:prstGeom prst="ellipse">
            <a:avLst/>
          </a:prstGeom>
          <a:solidFill>
            <a:srgbClr val="F3D9C7">
              <a:alpha val="40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 r="42831"/>
          <a:stretch/>
        </p:blipFill>
        <p:spPr>
          <a:xfrm>
            <a:off x="844600" y="701300"/>
            <a:ext cx="1906150" cy="405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l="64237" r="-1783"/>
          <a:stretch/>
        </p:blipFill>
        <p:spPr>
          <a:xfrm>
            <a:off x="6544650" y="677925"/>
            <a:ext cx="1276000" cy="412907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2523150" y="3313875"/>
            <a:ext cx="4097700" cy="97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1000"/>
              </a:spcBef>
              <a:spcAft>
                <a:spcPts val="200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Зачем быть финансово</a:t>
            </a:r>
            <a:br>
              <a:rPr lang="en-US" sz="20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0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грамотным?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2357850" y="1304200"/>
            <a:ext cx="4428300" cy="12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1000"/>
              </a:spcBef>
              <a:spcAft>
                <a:spcPts val="2000"/>
              </a:spcAft>
              <a:buNone/>
            </a:pPr>
            <a:r>
              <a:rPr lang="en-US" sz="3500" b="1">
                <a:solidFill>
                  <a:schemeClr val="dk1"/>
                </a:solidFill>
              </a:rPr>
              <a:t>С ДЕНЬГАМИ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2357850" y="1987000"/>
            <a:ext cx="4428300" cy="12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1000"/>
              </a:spcBef>
              <a:spcAft>
                <a:spcPts val="2000"/>
              </a:spcAft>
              <a:buNone/>
            </a:pPr>
            <a:r>
              <a:rPr lang="en-US" sz="7500" b="1">
                <a:solidFill>
                  <a:schemeClr val="dk1"/>
                </a:solidFill>
              </a:rPr>
              <a:t>НА</a:t>
            </a:r>
            <a:r>
              <a:rPr lang="en-US" sz="3600" b="1">
                <a:solidFill>
                  <a:schemeClr val="dk1"/>
                </a:solidFill>
              </a:rPr>
              <a:t> </a:t>
            </a:r>
            <a:r>
              <a:rPr lang="en-US" sz="7500" b="1">
                <a:solidFill>
                  <a:schemeClr val="dk1"/>
                </a:solidFill>
              </a:rPr>
              <a:t>ТЫ</a:t>
            </a:r>
          </a:p>
        </p:txBody>
      </p:sp>
      <p:cxnSp>
        <p:nvCxnSpPr>
          <p:cNvPr id="63" name="Shape 63"/>
          <p:cNvCxnSpPr/>
          <p:nvPr/>
        </p:nvCxnSpPr>
        <p:spPr>
          <a:xfrm>
            <a:off x="4143475" y="3197100"/>
            <a:ext cx="857100" cy="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950" y="733409"/>
            <a:ext cx="1777025" cy="52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0" y="35225"/>
            <a:ext cx="91440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 узнаете, </a:t>
            </a:r>
            <a:r>
              <a:rPr lang="en-US" sz="30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как:</a:t>
            </a:r>
          </a:p>
        </p:txBody>
      </p:sp>
      <p:sp>
        <p:nvSpPr>
          <p:cNvPr id="70" name="Shape 70"/>
          <p:cNvSpPr/>
          <p:nvPr/>
        </p:nvSpPr>
        <p:spPr>
          <a:xfrm>
            <a:off x="428400" y="1126700"/>
            <a:ext cx="1457100" cy="780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b="0" i="0" u="none" strike="noStrike" cap="none" dirty="0" err="1">
                <a:solidFill>
                  <a:srgbClr val="000000"/>
                </a:solidFill>
              </a:rPr>
              <a:t>Управлять</a:t>
            </a:r>
            <a:r>
              <a:rPr lang="en-US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</a:rPr>
              <a:t>расходами</a:t>
            </a:r>
            <a:r>
              <a:rPr lang="en-US" b="0" i="0" u="none" strike="noStrike" cap="none" dirty="0">
                <a:solidFill>
                  <a:srgbClr val="000000"/>
                </a:solidFill>
              </a:rPr>
              <a:t> </a:t>
            </a:r>
            <a:br>
              <a:rPr lang="en-US" b="0" i="0" u="none" strike="noStrike" cap="none" dirty="0">
                <a:solidFill>
                  <a:srgbClr val="000000"/>
                </a:solidFill>
              </a:rPr>
            </a:br>
            <a:r>
              <a:rPr lang="en-US" b="0" i="0" u="none" strike="noStrike" cap="none" dirty="0">
                <a:solidFill>
                  <a:srgbClr val="000000"/>
                </a:solidFill>
              </a:rPr>
              <a:t>и </a:t>
            </a:r>
            <a:r>
              <a:rPr lang="en-US" b="0" i="0" u="none" strike="noStrike" cap="none" dirty="0" err="1">
                <a:solidFill>
                  <a:srgbClr val="000000"/>
                </a:solidFill>
              </a:rPr>
              <a:t>доходами</a:t>
            </a:r>
            <a:endParaRPr lang="en-US" b="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dirty="0"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699" y="2318625"/>
            <a:ext cx="5046873" cy="25301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2036175" y="1126700"/>
            <a:ext cx="1344900" cy="780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Составлять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финансовый</a:t>
            </a:r>
            <a:r>
              <a:rPr lang="en-US" dirty="0">
                <a:solidFill>
                  <a:schemeClr val="dk1"/>
                </a:solidFill>
              </a:rPr>
              <a:t/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dirty="0" err="1">
                <a:solidFill>
                  <a:schemeClr val="dk1"/>
                </a:solidFill>
              </a:rPr>
              <a:t>план</a:t>
            </a:r>
            <a:endParaRPr lang="en-US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dirty="0"/>
          </a:p>
        </p:txBody>
      </p:sp>
      <p:sp>
        <p:nvSpPr>
          <p:cNvPr id="73" name="Shape 73"/>
          <p:cNvSpPr/>
          <p:nvPr/>
        </p:nvSpPr>
        <p:spPr>
          <a:xfrm>
            <a:off x="3304725" y="1126700"/>
            <a:ext cx="2186700" cy="780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Пользоваться</a:t>
            </a:r>
            <a:r>
              <a:rPr lang="en-US" dirty="0">
                <a:solidFill>
                  <a:schemeClr val="dk1"/>
                </a:solidFill>
              </a:rPr>
              <a:t> 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dirty="0" err="1">
                <a:solidFill>
                  <a:schemeClr val="dk1"/>
                </a:solidFill>
              </a:rPr>
              <a:t>финансовыми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инструментами</a:t>
            </a:r>
            <a:r>
              <a:rPr lang="en-US" dirty="0">
                <a:solidFill>
                  <a:schemeClr val="dk1"/>
                </a:solidFill>
              </a:rPr>
              <a:t> 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dirty="0">
                <a:solidFill>
                  <a:schemeClr val="dk1"/>
                </a:solidFill>
              </a:rPr>
              <a:t>и </a:t>
            </a:r>
            <a:r>
              <a:rPr lang="en-US" dirty="0" err="1">
                <a:solidFill>
                  <a:schemeClr val="dk1"/>
                </a:solidFill>
              </a:rPr>
              <a:t>услугами</a:t>
            </a:r>
            <a:endParaRPr lang="en-US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5415225" y="1126700"/>
            <a:ext cx="1597500" cy="780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Избегать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финансовых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ошибок</a:t>
            </a:r>
            <a:r>
              <a:rPr lang="en-US" dirty="0">
                <a:solidFill>
                  <a:schemeClr val="dk1"/>
                </a:solidFill>
              </a:rPr>
              <a:t> и </a:t>
            </a:r>
            <a:r>
              <a:rPr lang="en-US" dirty="0" err="1">
                <a:solidFill>
                  <a:schemeClr val="dk1"/>
                </a:solidFill>
              </a:rPr>
              <a:t>понимать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риски</a:t>
            </a:r>
            <a:endParaRPr lang="en-US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7069600" y="1126700"/>
            <a:ext cx="1693500" cy="780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Отстаивать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свои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права</a:t>
            </a:r>
            <a:r>
              <a:rPr lang="en-US" dirty="0">
                <a:solidFill>
                  <a:schemeClr val="dk1"/>
                </a:solidFill>
              </a:rPr>
              <a:t> в </a:t>
            </a:r>
            <a:r>
              <a:rPr lang="en-US" dirty="0" err="1">
                <a:solidFill>
                  <a:schemeClr val="dk1"/>
                </a:solidFill>
              </a:rPr>
              <a:t>мире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финансов</a:t>
            </a: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r="5864"/>
          <a:stretch/>
        </p:blipFill>
        <p:spPr>
          <a:xfrm>
            <a:off x="7461525" y="4447199"/>
            <a:ext cx="1457100" cy="6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nansiaconsulting.com/wp-content/uploads/2016/02/profile-kos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0186" r="9666" b="6480"/>
          <a:stretch/>
        </p:blipFill>
        <p:spPr bwMode="auto">
          <a:xfrm>
            <a:off x="7362823" y="61912"/>
            <a:ext cx="16097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94" y="293733"/>
            <a:ext cx="8229600" cy="857250"/>
          </a:xfrm>
        </p:spPr>
        <p:txBody>
          <a:bodyPr/>
          <a:lstStyle/>
          <a:p>
            <a:r>
              <a:rPr lang="ru-RU" b="1" dirty="0" err="1" smtClean="0"/>
              <a:t>finansia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ru-RU" dirty="0"/>
              <a:t>возник в XIII-XV вв. и переводится с латинского как </a:t>
            </a:r>
            <a:r>
              <a:rPr lang="ru-RU" b="1" dirty="0"/>
              <a:t>наличные средства, </a:t>
            </a:r>
            <a:r>
              <a:rPr lang="ru-RU" b="1" dirty="0" smtClean="0"/>
              <a:t>доход.</a:t>
            </a:r>
          </a:p>
          <a:p>
            <a:pPr marL="203200" indent="0">
              <a:buNone/>
            </a:pPr>
            <a:endParaRPr lang="ru-RU" b="1" dirty="0"/>
          </a:p>
          <a:p>
            <a:pPr marL="203200" indent="0">
              <a:buNone/>
            </a:pPr>
            <a:r>
              <a:rPr lang="ru-RU" dirty="0" smtClean="0"/>
              <a:t>Финансы </a:t>
            </a:r>
            <a:r>
              <a:rPr lang="ru-RU" dirty="0"/>
              <a:t>— это деньги</a:t>
            </a:r>
            <a:endParaRPr lang="ru-RU" b="1" dirty="0"/>
          </a:p>
        </p:txBody>
      </p:sp>
      <p:pic>
        <p:nvPicPr>
          <p:cNvPr id="1028" name="Picture 4" descr="https://www.belray.com/wp-content/uploads/2018/08/australian_sav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38" y="2514600"/>
            <a:ext cx="3727871" cy="24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0" y="-14350"/>
            <a:ext cx="91440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отличает </a:t>
            </a:r>
            <a:r>
              <a:rPr lang="en-US" sz="20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финансово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грамотного человека?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916" y="1136929"/>
            <a:ext cx="1202692" cy="328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532" y="1118737"/>
            <a:ext cx="733765" cy="73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258" y="2006453"/>
            <a:ext cx="733765" cy="73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3882" y="3177056"/>
            <a:ext cx="733765" cy="73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3510" y="1118737"/>
            <a:ext cx="733765" cy="73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43568" y="2026062"/>
            <a:ext cx="733765" cy="73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45402" y="3214615"/>
            <a:ext cx="733765" cy="73376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1790649" y="1906475"/>
            <a:ext cx="1748100" cy="719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Ведёт учет доходов </a:t>
            </a:r>
            <a:br>
              <a:rPr lang="en-US"/>
            </a:br>
            <a:r>
              <a:rPr lang="en-US"/>
              <a:t>и расходов</a:t>
            </a:r>
          </a:p>
        </p:txBody>
      </p:sp>
      <p:sp>
        <p:nvSpPr>
          <p:cNvPr id="90" name="Shape 90"/>
          <p:cNvSpPr/>
          <p:nvPr/>
        </p:nvSpPr>
        <p:spPr>
          <a:xfrm>
            <a:off x="555982" y="2821614"/>
            <a:ext cx="1343100" cy="4377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Знает свои права</a:t>
            </a:r>
          </a:p>
        </p:txBody>
      </p:sp>
      <p:sp>
        <p:nvSpPr>
          <p:cNvPr id="91" name="Shape 91"/>
          <p:cNvSpPr/>
          <p:nvPr/>
        </p:nvSpPr>
        <p:spPr>
          <a:xfrm>
            <a:off x="1710775" y="4010175"/>
            <a:ext cx="1797000" cy="719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Владеет актуальной информацией </a:t>
            </a:r>
            <a:br>
              <a:rPr lang="en-US"/>
            </a:br>
            <a:r>
              <a:rPr lang="en-US"/>
              <a:t>о финансах</a:t>
            </a:r>
          </a:p>
        </p:txBody>
      </p:sp>
      <p:sp>
        <p:nvSpPr>
          <p:cNvPr id="92" name="Shape 92"/>
          <p:cNvSpPr/>
          <p:nvPr/>
        </p:nvSpPr>
        <p:spPr>
          <a:xfrm>
            <a:off x="5109225" y="4010175"/>
            <a:ext cx="1662600" cy="719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Умеет выбирать финансовые услуги</a:t>
            </a:r>
          </a:p>
        </p:txBody>
      </p:sp>
      <p:sp>
        <p:nvSpPr>
          <p:cNvPr id="93" name="Shape 93"/>
          <p:cNvSpPr/>
          <p:nvPr/>
        </p:nvSpPr>
        <p:spPr>
          <a:xfrm>
            <a:off x="6533400" y="2821625"/>
            <a:ext cx="1748100" cy="4377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Тратит меньше, </a:t>
            </a:r>
            <a:br>
              <a:rPr lang="en-US"/>
            </a:br>
            <a:r>
              <a:rPr lang="en-US"/>
              <a:t>чем зарабатывает</a:t>
            </a:r>
          </a:p>
        </p:txBody>
      </p:sp>
      <p:sp>
        <p:nvSpPr>
          <p:cNvPr id="94" name="Shape 94"/>
          <p:cNvSpPr/>
          <p:nvPr/>
        </p:nvSpPr>
        <p:spPr>
          <a:xfrm>
            <a:off x="5164580" y="1906478"/>
            <a:ext cx="1343100" cy="719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Имеет</a:t>
            </a:r>
            <a:br>
              <a:rPr lang="en-US"/>
            </a:br>
            <a:r>
              <a:rPr lang="en-US"/>
              <a:t>сбережения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10">
            <a:alphaModFix/>
          </a:blip>
          <a:srcRect r="5864"/>
          <a:stretch/>
        </p:blipFill>
        <p:spPr>
          <a:xfrm>
            <a:off x="7461525" y="4447199"/>
            <a:ext cx="1457100" cy="6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1532401" y="-14350"/>
            <a:ext cx="5737500" cy="1102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Как выглядит </a:t>
            </a:r>
            <a:r>
              <a:rPr lang="en-US" sz="2000" i="1">
                <a:latin typeface="Georgia"/>
                <a:ea typeface="Georgia"/>
                <a:cs typeface="Georgia"/>
                <a:sym typeface="Georgia"/>
              </a:rPr>
              <a:t>личный 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финансовый план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25" y="1548299"/>
            <a:ext cx="1068325" cy="278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 r="5864"/>
          <a:stretch/>
        </p:blipFill>
        <p:spPr>
          <a:xfrm>
            <a:off x="7461525" y="4447199"/>
            <a:ext cx="1457100" cy="696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1" name="Shape 201"/>
          <p:cNvGraphicFramePr/>
          <p:nvPr/>
        </p:nvGraphicFramePr>
        <p:xfrm>
          <a:off x="1839275" y="927484"/>
          <a:ext cx="5231475" cy="3880225"/>
        </p:xfrm>
        <a:graphic>
          <a:graphicData uri="http://schemas.openxmlformats.org/drawingml/2006/table">
            <a:tbl>
              <a:tblPr>
                <a:noFill/>
                <a:tableStyleId>{AA0B8C27-202C-41C0-A809-E557C33F3BE0}</a:tableStyleId>
              </a:tblPr>
              <a:tblGrid>
                <a:gridCol w="1102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1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6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2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9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66000" marR="66000" marT="72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Доходы</a:t>
                      </a:r>
                    </a:p>
                  </a:txBody>
                  <a:tcPr marL="72000" marR="66000" marT="720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Расходы</a:t>
                      </a:r>
                    </a:p>
                  </a:txBody>
                  <a:tcPr marL="72000" marR="66000" marT="720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Баланс</a:t>
                      </a:r>
                    </a:p>
                  </a:txBody>
                  <a:tcPr marL="72000" marR="66000" marT="720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700" b="1" u="none" strike="noStrike" cap="none">
                          <a:solidFill>
                            <a:srgbClr val="000000"/>
                          </a:solidFill>
                        </a:rPr>
                        <a:t>Деньги на карманные расходы</a:t>
                      </a:r>
                    </a:p>
                  </a:txBody>
                  <a:tcPr marL="66000" marR="66000" marT="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700" b="1" u="none" strike="noStrike" cap="none"/>
                        <a:t>Подарки</a:t>
                      </a:r>
                    </a:p>
                  </a:txBody>
                  <a:tcPr marL="66000" marR="66000" marT="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700" b="1" u="none" strike="noStrike" cap="none"/>
                        <a:t>Желания</a:t>
                      </a:r>
                    </a:p>
                  </a:txBody>
                  <a:tcPr marL="66000" marR="66000" marT="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700" b="1" u="none" strike="noStrike" cap="none"/>
                        <a:t>Накопления</a:t>
                      </a:r>
                    </a:p>
                  </a:txBody>
                  <a:tcPr marL="66000" marR="66000" marT="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/>
                        <a:t>Сентябрь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/>
                        <a:t>2 000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/>
                        <a:t>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/>
                        <a:t>1 000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/>
                        <a:t>1 000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/>
                        <a:t>Октябрь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1 000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/>
                        <a:t>Ноябрь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1 000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3 000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/>
                        <a:t>Декабрь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1 000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4 000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/>
                        <a:t>Январь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6 000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/>
                        <a:t>Февраль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1 000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7 000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/>
                        <a:t>Март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5 000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1 000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13 000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/>
                        <a:t>Апрель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1 000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14 000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/>
                        <a:t>Май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2 000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1 000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15 000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18 000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7 000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Итог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25 000 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000000"/>
                          </a:solidFill>
                        </a:rPr>
                        <a:t>10 000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980000"/>
                          </a:solidFill>
                        </a:rPr>
                        <a:t>15 000</a:t>
                      </a:r>
                    </a:p>
                  </a:txBody>
                  <a:tcPr marL="66000" marR="66000" marT="66000" marB="6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9C7">
                        <a:alpha val="4085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02" name="Shape 202"/>
          <p:cNvSpPr txBox="1"/>
          <p:nvPr/>
        </p:nvSpPr>
        <p:spPr>
          <a:xfrm>
            <a:off x="7292600" y="2452200"/>
            <a:ext cx="1751400" cy="69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>
                <a:solidFill>
                  <a:schemeClr val="dk1"/>
                </a:solidFill>
              </a:rPr>
              <a:t>Доходы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>
                <a:solidFill>
                  <a:schemeClr val="dk1"/>
                </a:solidFill>
              </a:rPr>
              <a:t>100 — в день</a:t>
            </a:r>
            <a:br>
              <a:rPr lang="en-US" sz="1300">
                <a:solidFill>
                  <a:schemeClr val="dk1"/>
                </a:solidFill>
              </a:rPr>
            </a:br>
            <a:r>
              <a:rPr lang="en-US" sz="1300">
                <a:solidFill>
                  <a:schemeClr val="dk1"/>
                </a:solidFill>
              </a:rPr>
              <a:t>500 — в неделю</a:t>
            </a:r>
            <a:br>
              <a:rPr lang="en-US" sz="1300">
                <a:solidFill>
                  <a:schemeClr val="dk1"/>
                </a:solidFill>
              </a:rPr>
            </a:br>
            <a:r>
              <a:rPr lang="en-US" sz="1300">
                <a:solidFill>
                  <a:schemeClr val="dk1"/>
                </a:solidFill>
              </a:rPr>
              <a:t>2 000 — в месяц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 sz="1300">
              <a:solidFill>
                <a:schemeClr val="dk1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>
                <a:solidFill>
                  <a:schemeClr val="dk1"/>
                </a:solidFill>
              </a:rPr>
              <a:t>Баланс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>
                <a:solidFill>
                  <a:schemeClr val="dk1"/>
                </a:solidFill>
              </a:rPr>
              <a:t>50 — в день</a:t>
            </a:r>
            <a:br>
              <a:rPr lang="en-US" sz="1300">
                <a:solidFill>
                  <a:schemeClr val="dk1"/>
                </a:solidFill>
              </a:rPr>
            </a:br>
            <a:r>
              <a:rPr lang="en-US" sz="1300">
                <a:solidFill>
                  <a:schemeClr val="dk1"/>
                </a:solidFill>
              </a:rPr>
              <a:t>250 — в неделю</a:t>
            </a:r>
            <a:br>
              <a:rPr lang="en-US" sz="1300">
                <a:solidFill>
                  <a:schemeClr val="dk1"/>
                </a:solidFill>
              </a:rPr>
            </a:br>
            <a:r>
              <a:rPr lang="en-US" sz="1300">
                <a:solidFill>
                  <a:schemeClr val="dk1"/>
                </a:solidFill>
              </a:rPr>
              <a:t>1 000 — в месяц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4" y="135876"/>
            <a:ext cx="8848725" cy="85725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1. Финансово грамотный человек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7175" y="1386840"/>
            <a:ext cx="7096125" cy="3337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а) </a:t>
            </a:r>
            <a:r>
              <a:rPr lang="ru-RU" dirty="0"/>
              <a:t>ведёт учёт своих доходов и расходов;</a:t>
            </a:r>
          </a:p>
          <a:p>
            <a:pPr marL="45720" indent="0">
              <a:buNone/>
            </a:pPr>
            <a:r>
              <a:rPr lang="ru-RU" dirty="0" smtClean="0"/>
              <a:t>б) </a:t>
            </a:r>
            <a:r>
              <a:rPr lang="ru-RU" dirty="0"/>
              <a:t>тратит больше, чем зарабатывает; </a:t>
            </a:r>
          </a:p>
          <a:p>
            <a:pPr marL="45720" indent="0">
              <a:buNone/>
            </a:pPr>
            <a:r>
              <a:rPr lang="ru-RU" dirty="0" smtClean="0"/>
              <a:t>в) </a:t>
            </a:r>
            <a:r>
              <a:rPr lang="ru-RU" dirty="0"/>
              <a:t>планирует свой бюджет;</a:t>
            </a:r>
          </a:p>
          <a:p>
            <a:pPr marL="45720" indent="0">
              <a:buNone/>
            </a:pPr>
            <a:r>
              <a:rPr lang="ru-RU" dirty="0" smtClean="0"/>
              <a:t>г) </a:t>
            </a:r>
            <a:r>
              <a:rPr lang="ru-RU" dirty="0"/>
              <a:t>контролирует, чтобы расходы не превышали доходы;</a:t>
            </a:r>
          </a:p>
          <a:p>
            <a:pPr marL="45720" indent="0">
              <a:buNone/>
            </a:pPr>
            <a:r>
              <a:rPr lang="ru-RU" dirty="0"/>
              <a:t>д</a:t>
            </a:r>
            <a:r>
              <a:rPr lang="ru-RU" dirty="0" smtClean="0"/>
              <a:t>) </a:t>
            </a:r>
            <a:r>
              <a:rPr lang="ru-RU" dirty="0"/>
              <a:t>берёт в долг в надежде на будущие заработки;</a:t>
            </a:r>
          </a:p>
          <a:p>
            <a:pPr marL="45720" indent="0">
              <a:buNone/>
            </a:pPr>
            <a:r>
              <a:rPr lang="ru-RU" dirty="0"/>
              <a:t>е</a:t>
            </a:r>
            <a:r>
              <a:rPr lang="ru-RU" dirty="0" smtClean="0"/>
              <a:t>) </a:t>
            </a:r>
            <a:r>
              <a:rPr lang="ru-RU" dirty="0"/>
              <a:t>регулярно откладывает сбережения на будущее.</a:t>
            </a:r>
          </a:p>
          <a:p>
            <a:endParaRPr lang="ru-RU" dirty="0"/>
          </a:p>
        </p:txBody>
      </p:sp>
      <p:pic>
        <p:nvPicPr>
          <p:cNvPr id="2050" name="Picture 2" descr="https://uprostim.com/wp-content/uploads/2021/03/image008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88" y="1095375"/>
            <a:ext cx="3314616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4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4" y="135875"/>
            <a:ext cx="9020176" cy="1435749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>
                <a:effectLst/>
              </a:rPr>
              <a:t>2. Экономно и бережливо относиться к деньгам – это значит: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350" y="1567814"/>
            <a:ext cx="8286750" cy="321373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а) планировать расходы; </a:t>
            </a:r>
          </a:p>
          <a:p>
            <a:pPr marL="45720" indent="0">
              <a:buNone/>
            </a:pPr>
            <a:r>
              <a:rPr lang="ru-RU" dirty="0"/>
              <a:t>б) вести учёт своих расходов;</a:t>
            </a:r>
          </a:p>
          <a:p>
            <a:pPr marL="45720" indent="0">
              <a:buNone/>
            </a:pPr>
            <a:r>
              <a:rPr lang="ru-RU" dirty="0"/>
              <a:t>в) отказывать себе во всём и ничего не покупать;</a:t>
            </a:r>
          </a:p>
          <a:p>
            <a:pPr marL="45720" indent="0">
              <a:buNone/>
            </a:pPr>
            <a:r>
              <a:rPr lang="ru-RU" dirty="0"/>
              <a:t>г) не тратить свои деньги, а брать деньги в долг у друзей;</a:t>
            </a:r>
          </a:p>
          <a:p>
            <a:pPr marL="45720" indent="0">
              <a:buNone/>
            </a:pPr>
            <a:r>
              <a:rPr lang="ru-RU" dirty="0"/>
              <a:t>д) не покупать то, без чего можно обойтись;</a:t>
            </a:r>
          </a:p>
          <a:p>
            <a:pPr marL="45720" indent="0">
              <a:buNone/>
            </a:pPr>
            <a:r>
              <a:rPr lang="ru-RU" dirty="0"/>
              <a:t>е) не переплачивать, сравнивать цены и делать наиболее выгодные покупки.</a:t>
            </a:r>
          </a:p>
          <a:p>
            <a:endParaRPr lang="ru-RU" dirty="0"/>
          </a:p>
        </p:txBody>
      </p:sp>
      <p:pic>
        <p:nvPicPr>
          <p:cNvPr id="2050" name="Picture 2" descr="https://uprostim.com/wp-content/uploads/2021/03/image008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8149">
            <a:off x="7749483" y="1409700"/>
            <a:ext cx="1657308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rostim.com/wp-content/uploads/2021/03/image008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171">
            <a:off x="7312462" y="1249264"/>
            <a:ext cx="1657308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rostim.com/wp-content/uploads/2021/03/image008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30672">
            <a:off x="6852434" y="1504148"/>
            <a:ext cx="1657308" cy="162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015" y="250176"/>
            <a:ext cx="6512511" cy="857250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effectLst/>
              </a:rPr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9100" y="1110615"/>
            <a:ext cx="8115300" cy="339471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Проведите исследование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«Как я управляю карманными деньгами».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Результаты </a:t>
            </a:r>
            <a:r>
              <a:rPr lang="ru-RU" dirty="0"/>
              <a:t>исследования обсудите с родителями.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 </a:t>
            </a:r>
            <a:r>
              <a:rPr lang="ru-RU" dirty="0"/>
              <a:t>течение недели ведите учёт расходования своих карманных денег с помощью следующей </a:t>
            </a:r>
            <a:r>
              <a:rPr lang="ru-RU" dirty="0" smtClean="0"/>
              <a:t>таблицы.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1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0049"/>
            <a:ext cx="7477125" cy="406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744</Words>
  <Application>Microsoft Office PowerPoint</Application>
  <PresentationFormat>Экран (16:9)</PresentationFormat>
  <Paragraphs>124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Вы узнаете, как:</vt:lpstr>
      <vt:lpstr>finansia </vt:lpstr>
      <vt:lpstr>Что отличает финансово грамотного человека?</vt:lpstr>
      <vt:lpstr>Как выглядит личный финансовый план?</vt:lpstr>
      <vt:lpstr>1. Финансово грамотный человек: </vt:lpstr>
      <vt:lpstr>2. Экономно и бережливо относиться к деньгам – это значит: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8</cp:revision>
  <dcterms:modified xsi:type="dcterms:W3CDTF">2023-01-16T06:21:49Z</dcterms:modified>
</cp:coreProperties>
</file>